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61" r:id="rId3"/>
    <p:sldId id="262" r:id="rId4"/>
    <p:sldId id="263" r:id="rId5"/>
    <p:sldId id="259" r:id="rId6"/>
    <p:sldId id="264" r:id="rId7"/>
    <p:sldId id="265" r:id="rId8"/>
    <p:sldId id="266" r:id="rId9"/>
    <p:sldId id="267" r:id="rId10"/>
    <p:sldId id="269" r:id="rId11"/>
    <p:sldId id="270" r:id="rId12"/>
    <p:sldId id="272" r:id="rId13"/>
    <p:sldId id="271" r:id="rId14"/>
    <p:sldId id="275" r:id="rId15"/>
    <p:sldId id="273" r:id="rId16"/>
    <p:sldId id="274" r:id="rId17"/>
    <p:sldId id="276" r:id="rId18"/>
    <p:sldId id="277" r:id="rId19"/>
    <p:sldId id="278" r:id="rId20"/>
    <p:sldId id="279" r:id="rId21"/>
    <p:sldId id="282" r:id="rId22"/>
    <p:sldId id="281" r:id="rId23"/>
    <p:sldId id="280" r:id="rId24"/>
    <p:sldId id="283" r:id="rId25"/>
    <p:sldId id="284" r:id="rId26"/>
    <p:sldId id="285" r:id="rId27"/>
    <p:sldId id="289" r:id="rId28"/>
    <p:sldId id="288" r:id="rId29"/>
    <p:sldId id="287" r:id="rId30"/>
    <p:sldId id="286" r:id="rId31"/>
    <p:sldId id="290" r:id="rId32"/>
    <p:sldId id="291" r:id="rId33"/>
    <p:sldId id="292"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1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4"/>
    <p:restoredTop sz="94670"/>
  </p:normalViewPr>
  <p:slideViewPr>
    <p:cSldViewPr snapToGrid="0" snapToObjects="1">
      <p:cViewPr varScale="1">
        <p:scale>
          <a:sx n="114" d="100"/>
          <a:sy n="114" d="100"/>
        </p:scale>
        <p:origin x="3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1298C8-3099-4843-8477-A03B09A35C52}" type="datetimeFigureOut">
              <a:rPr lang="tr-TR" smtClean="0"/>
              <a:t>20.05.2025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57276-977C-48A5-B009-79878A9633C2}" type="slidenum">
              <a:rPr lang="tr-TR" smtClean="0"/>
              <a:t>‹#›</a:t>
            </a:fld>
            <a:endParaRPr lang="tr-TR"/>
          </a:p>
        </p:txBody>
      </p:sp>
    </p:spTree>
    <p:extLst>
      <p:ext uri="{BB962C8B-B14F-4D97-AF65-F5344CB8AC3E}">
        <p14:creationId xmlns:p14="http://schemas.microsoft.com/office/powerpoint/2010/main" val="125086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tıklayın</a:t>
            </a:r>
            <a:endParaRPr lang="tr-TR"/>
          </a:p>
        </p:txBody>
      </p:sp>
      <p:sp>
        <p:nvSpPr>
          <p:cNvPr id="3" name="Alt Konu Başlığı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0578311-D59C-4C10-B036-FB733792B75C}" type="datetime1">
              <a:rPr lang="tr-TR" smtClean="0"/>
              <a:t>20.05.2025</a:t>
            </a:fld>
            <a:endParaRPr lang="tr-TR"/>
          </a:p>
        </p:txBody>
      </p:sp>
      <p:sp>
        <p:nvSpPr>
          <p:cNvPr id="5" name="Alt Bilgi Yer Tutucusu 4"/>
          <p:cNvSpPr>
            <a:spLocks noGrp="1"/>
          </p:cNvSpPr>
          <p:nvPr>
            <p:ph type="ftr" sz="quarter" idx="11"/>
          </p:nvPr>
        </p:nvSpPr>
        <p:spPr/>
        <p:txBody>
          <a:bodyPr/>
          <a:lstStyle/>
          <a:p>
            <a:r>
              <a:rPr lang="tr-TR" smtClean="0"/>
              <a:t>Fırat Üniversitesi Kongre Merkezi  - 18.10.2021</a:t>
            </a:r>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75315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Dikey Metin Yer Tutucusu 2"/>
          <p:cNvSpPr>
            <a:spLocks noGrp="1"/>
          </p:cNvSpPr>
          <p:nvPr>
            <p:ph type="body" orient="vert" idx="1"/>
          </p:nvPr>
        </p:nvSpPr>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F98F6AF-3793-4278-A418-45A1B88EAE32}" type="datetime1">
              <a:rPr lang="tr-TR" smtClean="0"/>
              <a:t>20.05.2025</a:t>
            </a:fld>
            <a:endParaRPr lang="tr-TR"/>
          </a:p>
        </p:txBody>
      </p:sp>
      <p:sp>
        <p:nvSpPr>
          <p:cNvPr id="5" name="Alt Bilgi Yer Tutucusu 4"/>
          <p:cNvSpPr>
            <a:spLocks noGrp="1"/>
          </p:cNvSpPr>
          <p:nvPr>
            <p:ph type="ftr" sz="quarter" idx="11"/>
          </p:nvPr>
        </p:nvSpPr>
        <p:spPr/>
        <p:txBody>
          <a:bodyPr/>
          <a:lstStyle/>
          <a:p>
            <a:r>
              <a:rPr lang="tr-TR" smtClean="0"/>
              <a:t>Fırat Üniversitesi Kongre Merkezi  - 18.10.2021</a:t>
            </a:r>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3569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tıklayın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E034CDC-611F-4E7E-9C84-5D533754BA48}" type="datetime1">
              <a:rPr lang="tr-TR" smtClean="0"/>
              <a:t>20.05.2025</a:t>
            </a:fld>
            <a:endParaRPr lang="tr-TR"/>
          </a:p>
        </p:txBody>
      </p:sp>
      <p:sp>
        <p:nvSpPr>
          <p:cNvPr id="5" name="Alt Bilgi Yer Tutucusu 4"/>
          <p:cNvSpPr>
            <a:spLocks noGrp="1"/>
          </p:cNvSpPr>
          <p:nvPr>
            <p:ph type="ftr" sz="quarter" idx="11"/>
          </p:nvPr>
        </p:nvSpPr>
        <p:spPr/>
        <p:txBody>
          <a:bodyPr/>
          <a:lstStyle/>
          <a:p>
            <a:r>
              <a:rPr lang="tr-TR" smtClean="0"/>
              <a:t>Fırat Üniversitesi Kongre Merkezi  - 18.10.2021</a:t>
            </a:r>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80191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idx="1"/>
          </p:nvPr>
        </p:nvSpPr>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0617A2-EF06-42FE-AD89-BB147F5677ED}" type="datetime1">
              <a:rPr lang="tr-TR" smtClean="0"/>
              <a:t>20.05.2025</a:t>
            </a:fld>
            <a:endParaRPr lang="tr-TR"/>
          </a:p>
        </p:txBody>
      </p:sp>
      <p:sp>
        <p:nvSpPr>
          <p:cNvPr id="5" name="Alt Bilgi Yer Tutucusu 4"/>
          <p:cNvSpPr>
            <a:spLocks noGrp="1"/>
          </p:cNvSpPr>
          <p:nvPr>
            <p:ph type="ftr" sz="quarter" idx="11"/>
          </p:nvPr>
        </p:nvSpPr>
        <p:spPr/>
        <p:txBody>
          <a:bodyPr/>
          <a:lstStyle/>
          <a:p>
            <a:r>
              <a:rPr lang="tr-TR" smtClean="0"/>
              <a:t>Fırat Üniversitesi Kongre Merkezi  - 18.10.2021</a:t>
            </a:r>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92914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tıklayın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Ana metin stillerini düzenlemek için tıklayın</a:t>
            </a:r>
          </a:p>
        </p:txBody>
      </p:sp>
      <p:sp>
        <p:nvSpPr>
          <p:cNvPr id="4" name="Veri Yer Tutucusu 3"/>
          <p:cNvSpPr>
            <a:spLocks noGrp="1"/>
          </p:cNvSpPr>
          <p:nvPr>
            <p:ph type="dt" sz="half" idx="10"/>
          </p:nvPr>
        </p:nvSpPr>
        <p:spPr/>
        <p:txBody>
          <a:bodyPr/>
          <a:lstStyle/>
          <a:p>
            <a:fld id="{A721C389-8CF6-42A9-B3D7-A50021EA7321}" type="datetime1">
              <a:rPr lang="tr-TR" smtClean="0"/>
              <a:t>20.05.2025</a:t>
            </a:fld>
            <a:endParaRPr lang="tr-TR"/>
          </a:p>
        </p:txBody>
      </p:sp>
      <p:sp>
        <p:nvSpPr>
          <p:cNvPr id="5" name="Alt Bilgi Yer Tutucusu 4"/>
          <p:cNvSpPr>
            <a:spLocks noGrp="1"/>
          </p:cNvSpPr>
          <p:nvPr>
            <p:ph type="ftr" sz="quarter" idx="11"/>
          </p:nvPr>
        </p:nvSpPr>
        <p:spPr/>
        <p:txBody>
          <a:bodyPr/>
          <a:lstStyle/>
          <a:p>
            <a:r>
              <a:rPr lang="tr-TR" smtClean="0"/>
              <a:t>Fırat Üniversitesi Kongre Merkezi  - 18.10.2021</a:t>
            </a:r>
            <a:endParaRPr lang="tr-TR"/>
          </a:p>
        </p:txBody>
      </p:sp>
      <p:sp>
        <p:nvSpPr>
          <p:cNvPr id="6" name="Slayt Numarası Yer Tutucusu 5"/>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85300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349ACC4-A436-4BD0-8507-1E2048BEE16C}" type="datetime1">
              <a:rPr lang="tr-TR" smtClean="0"/>
              <a:t>20.05.2025</a:t>
            </a:fld>
            <a:endParaRPr lang="tr-TR"/>
          </a:p>
        </p:txBody>
      </p:sp>
      <p:sp>
        <p:nvSpPr>
          <p:cNvPr id="6" name="Alt Bilgi Yer Tutucusu 5"/>
          <p:cNvSpPr>
            <a:spLocks noGrp="1"/>
          </p:cNvSpPr>
          <p:nvPr>
            <p:ph type="ftr" sz="quarter" idx="11"/>
          </p:nvPr>
        </p:nvSpPr>
        <p:spPr/>
        <p:txBody>
          <a:bodyPr/>
          <a:lstStyle/>
          <a:p>
            <a:r>
              <a:rPr lang="tr-TR" smtClean="0"/>
              <a:t>Fırat Üniversitesi Kongre Merkezi  - 18.10.2021</a:t>
            </a:r>
            <a:endParaRPr lang="tr-TR"/>
          </a:p>
        </p:txBody>
      </p:sp>
      <p:sp>
        <p:nvSpPr>
          <p:cNvPr id="7" name="Slayt Numarası Yer Tutucusu 6"/>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68074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839788" y="365125"/>
            <a:ext cx="10515600" cy="1325563"/>
          </a:xfrm>
        </p:spPr>
        <p:txBody>
          <a:bodyPr/>
          <a:lstStyle/>
          <a:p>
            <a:r>
              <a:rPr lang="tr-TR" smtClean="0"/>
              <a:t>Asıl başlık stili için tıklayın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Ana metin stillerini düzenlemek için tıklayın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21EED27-0CE1-4800-9429-3D8C37AE43CD}" type="datetime1">
              <a:rPr lang="tr-TR" smtClean="0"/>
              <a:t>20.05.2025</a:t>
            </a:fld>
            <a:endParaRPr lang="tr-TR"/>
          </a:p>
        </p:txBody>
      </p:sp>
      <p:sp>
        <p:nvSpPr>
          <p:cNvPr id="8" name="Alt Bilgi Yer Tutucusu 7"/>
          <p:cNvSpPr>
            <a:spLocks noGrp="1"/>
          </p:cNvSpPr>
          <p:nvPr>
            <p:ph type="ftr" sz="quarter" idx="11"/>
          </p:nvPr>
        </p:nvSpPr>
        <p:spPr/>
        <p:txBody>
          <a:bodyPr/>
          <a:lstStyle/>
          <a:p>
            <a:r>
              <a:rPr lang="tr-TR" smtClean="0"/>
              <a:t>Fırat Üniversitesi Kongre Merkezi  - 18.10.2021</a:t>
            </a:r>
            <a:endParaRPr lang="tr-TR"/>
          </a:p>
        </p:txBody>
      </p:sp>
      <p:sp>
        <p:nvSpPr>
          <p:cNvPr id="9" name="Slayt Numarası Yer Tutucusu 8"/>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71624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tıklayın</a:t>
            </a:r>
            <a:endParaRPr lang="tr-TR"/>
          </a:p>
        </p:txBody>
      </p:sp>
      <p:sp>
        <p:nvSpPr>
          <p:cNvPr id="3" name="Veri Yer Tutucusu 2"/>
          <p:cNvSpPr>
            <a:spLocks noGrp="1"/>
          </p:cNvSpPr>
          <p:nvPr>
            <p:ph type="dt" sz="half" idx="10"/>
          </p:nvPr>
        </p:nvSpPr>
        <p:spPr/>
        <p:txBody>
          <a:bodyPr/>
          <a:lstStyle/>
          <a:p>
            <a:fld id="{39DBCB21-6A65-428E-A76C-A520BF89F54C}" type="datetime1">
              <a:rPr lang="tr-TR" smtClean="0"/>
              <a:t>20.05.2025</a:t>
            </a:fld>
            <a:endParaRPr lang="tr-TR"/>
          </a:p>
        </p:txBody>
      </p:sp>
      <p:sp>
        <p:nvSpPr>
          <p:cNvPr id="4" name="Alt Bilgi Yer Tutucusu 3"/>
          <p:cNvSpPr>
            <a:spLocks noGrp="1"/>
          </p:cNvSpPr>
          <p:nvPr>
            <p:ph type="ftr" sz="quarter" idx="11"/>
          </p:nvPr>
        </p:nvSpPr>
        <p:spPr/>
        <p:txBody>
          <a:bodyPr/>
          <a:lstStyle/>
          <a:p>
            <a:r>
              <a:rPr lang="tr-TR" smtClean="0"/>
              <a:t>Fırat Üniversitesi Kongre Merkezi  - 18.10.2021</a:t>
            </a:r>
            <a:endParaRPr lang="tr-TR"/>
          </a:p>
        </p:txBody>
      </p:sp>
      <p:sp>
        <p:nvSpPr>
          <p:cNvPr id="5" name="Slayt Numarası Yer Tutucusu 4"/>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214283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81670B0-4845-4026-AE5A-1668547B9EA3}" type="datetime1">
              <a:rPr lang="tr-TR" smtClean="0"/>
              <a:t>20.05.2025</a:t>
            </a:fld>
            <a:endParaRPr lang="tr-TR"/>
          </a:p>
        </p:txBody>
      </p:sp>
      <p:sp>
        <p:nvSpPr>
          <p:cNvPr id="3" name="Alt Bilgi Yer Tutucusu 2"/>
          <p:cNvSpPr>
            <a:spLocks noGrp="1"/>
          </p:cNvSpPr>
          <p:nvPr>
            <p:ph type="ftr" sz="quarter" idx="11"/>
          </p:nvPr>
        </p:nvSpPr>
        <p:spPr/>
        <p:txBody>
          <a:bodyPr/>
          <a:lstStyle/>
          <a:p>
            <a:r>
              <a:rPr lang="tr-TR" smtClean="0"/>
              <a:t>Fırat Üniversitesi Kongre Merkezi  - 18.10.2021</a:t>
            </a:r>
            <a:endParaRPr lang="tr-TR"/>
          </a:p>
        </p:txBody>
      </p:sp>
      <p:sp>
        <p:nvSpPr>
          <p:cNvPr id="4" name="Slayt Numarası Yer Tutucusu 3"/>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35103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Açıklama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9198B230-27D3-4F8A-8BEF-524C2C8AF24F}" type="datetime1">
              <a:rPr lang="tr-TR" smtClean="0"/>
              <a:t>20.05.2025</a:t>
            </a:fld>
            <a:endParaRPr lang="tr-TR"/>
          </a:p>
        </p:txBody>
      </p:sp>
      <p:sp>
        <p:nvSpPr>
          <p:cNvPr id="6" name="Alt Bilgi Yer Tutucusu 5"/>
          <p:cNvSpPr>
            <a:spLocks noGrp="1"/>
          </p:cNvSpPr>
          <p:nvPr>
            <p:ph type="ftr" sz="quarter" idx="11"/>
          </p:nvPr>
        </p:nvSpPr>
        <p:spPr/>
        <p:txBody>
          <a:bodyPr/>
          <a:lstStyle/>
          <a:p>
            <a:r>
              <a:rPr lang="tr-TR" smtClean="0"/>
              <a:t>Fırat Üniversitesi Kongre Merkezi  - 18.10.2021</a:t>
            </a:r>
            <a:endParaRPr lang="tr-TR"/>
          </a:p>
        </p:txBody>
      </p:sp>
      <p:sp>
        <p:nvSpPr>
          <p:cNvPr id="7" name="Slayt Numarası Yer Tutucusu 6"/>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149703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çıklama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tıklayın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Ana metin stillerini düzenlemek için tıklayın</a:t>
            </a:r>
          </a:p>
        </p:txBody>
      </p:sp>
      <p:sp>
        <p:nvSpPr>
          <p:cNvPr id="5" name="Veri Yer Tutucusu 4"/>
          <p:cNvSpPr>
            <a:spLocks noGrp="1"/>
          </p:cNvSpPr>
          <p:nvPr>
            <p:ph type="dt" sz="half" idx="10"/>
          </p:nvPr>
        </p:nvSpPr>
        <p:spPr/>
        <p:txBody>
          <a:bodyPr/>
          <a:lstStyle/>
          <a:p>
            <a:fld id="{87574820-9C5B-4D2E-9121-BBCA5AE9A4B9}" type="datetime1">
              <a:rPr lang="tr-TR" smtClean="0"/>
              <a:t>20.05.2025</a:t>
            </a:fld>
            <a:endParaRPr lang="tr-TR"/>
          </a:p>
        </p:txBody>
      </p:sp>
      <p:sp>
        <p:nvSpPr>
          <p:cNvPr id="6" name="Alt Bilgi Yer Tutucusu 5"/>
          <p:cNvSpPr>
            <a:spLocks noGrp="1"/>
          </p:cNvSpPr>
          <p:nvPr>
            <p:ph type="ftr" sz="quarter" idx="11"/>
          </p:nvPr>
        </p:nvSpPr>
        <p:spPr/>
        <p:txBody>
          <a:bodyPr/>
          <a:lstStyle/>
          <a:p>
            <a:r>
              <a:rPr lang="tr-TR" smtClean="0"/>
              <a:t>Fırat Üniversitesi Kongre Merkezi  - 18.10.2021</a:t>
            </a:r>
            <a:endParaRPr lang="tr-TR"/>
          </a:p>
        </p:txBody>
      </p:sp>
      <p:sp>
        <p:nvSpPr>
          <p:cNvPr id="7" name="Slayt Numarası Yer Tutucusu 6"/>
          <p:cNvSpPr>
            <a:spLocks noGrp="1"/>
          </p:cNvSpPr>
          <p:nvPr>
            <p:ph type="sldNum" sz="quarter" idx="12"/>
          </p:nvPr>
        </p:nvSpPr>
        <p:spPr/>
        <p:txBody>
          <a:bodyPr/>
          <a:lstStyle/>
          <a:p>
            <a:fld id="{FC83A3EF-82C1-C644-BA3D-DB7DF19A4F83}" type="slidenum">
              <a:rPr lang="tr-TR" smtClean="0"/>
              <a:t>‹#›</a:t>
            </a:fld>
            <a:endParaRPr lang="tr-TR"/>
          </a:p>
        </p:txBody>
      </p:sp>
    </p:spTree>
    <p:extLst>
      <p:ext uri="{BB962C8B-B14F-4D97-AF65-F5344CB8AC3E}">
        <p14:creationId xmlns:p14="http://schemas.microsoft.com/office/powerpoint/2010/main" val="694449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tıklayın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Ana metin stillerini düzenlemek için tıklayın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5F51A-C03C-421E-BB27-487889D7AC0B}" type="datetime1">
              <a:rPr lang="tr-TR" smtClean="0"/>
              <a:t>20.05.2025</a:t>
            </a:fld>
            <a:endParaRPr lang="tr-TR"/>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Fırat Üniversitesi Kongre Merkezi  - 18.10.2021</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3A3EF-82C1-C644-BA3D-DB7DF19A4F83}" type="slidenum">
              <a:rPr lang="tr-TR" smtClean="0"/>
              <a:t>‹#›</a:t>
            </a:fld>
            <a:endParaRPr lang="tr-TR"/>
          </a:p>
        </p:txBody>
      </p:sp>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804862" y="2380891"/>
            <a:ext cx="6582276" cy="1103815"/>
          </a:xfrm>
        </p:spPr>
        <p:txBody>
          <a:bodyPr>
            <a:noAutofit/>
          </a:bodyPr>
          <a:lstStyle/>
          <a:p>
            <a:r>
              <a:rPr lang="tr-TR" sz="5600" b="1" cap="small" dirty="0" smtClean="0">
                <a:solidFill>
                  <a:srgbClr val="79113E"/>
                </a:solidFill>
                <a:latin typeface="Times New Roman" charset="0"/>
                <a:ea typeface="Times New Roman" charset="0"/>
                <a:cs typeface="Times New Roman" charset="0"/>
              </a:rPr>
              <a:t>Fırat Üniversitesi</a:t>
            </a:r>
            <a:endParaRPr lang="tr-TR" sz="5600" b="1" cap="small" dirty="0">
              <a:solidFill>
                <a:srgbClr val="79113E"/>
              </a:solidFill>
              <a:latin typeface="Times New Roman" charset="0"/>
              <a:ea typeface="Times New Roman" charset="0"/>
              <a:cs typeface="Times New Roman"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668" y="449401"/>
            <a:ext cx="4552665" cy="1851774"/>
          </a:xfrm>
          <a:prstGeom prst="rect">
            <a:avLst/>
          </a:prstGeom>
        </p:spPr>
      </p:pic>
      <p:sp>
        <p:nvSpPr>
          <p:cNvPr id="6" name="İçerik Yer Tutucusu 2"/>
          <p:cNvSpPr txBox="1">
            <a:spLocks/>
          </p:cNvSpPr>
          <p:nvPr/>
        </p:nvSpPr>
        <p:spPr>
          <a:xfrm>
            <a:off x="2002438" y="3700273"/>
            <a:ext cx="8187123" cy="20786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spcAft>
                <a:spcPts val="600"/>
              </a:spcAft>
            </a:pPr>
            <a:r>
              <a:rPr lang="tr-TR" sz="5000" b="1" dirty="0" smtClean="0">
                <a:solidFill>
                  <a:srgbClr val="002060"/>
                </a:solidFill>
                <a:latin typeface="Georgia" panose="02040502050405020303" pitchFamily="18" charset="0"/>
                <a:cs typeface="Times New Roman" panose="02020603050405020304" pitchFamily="18" charset="0"/>
              </a:rPr>
              <a:t>2023 – 2027</a:t>
            </a:r>
            <a:endParaRPr lang="tr-TR" sz="3600" b="1" dirty="0" smtClean="0">
              <a:solidFill>
                <a:srgbClr val="002060"/>
              </a:solidFill>
              <a:latin typeface="Georgia" panose="02040502050405020303" pitchFamily="18" charset="0"/>
              <a:cs typeface="Times New Roman" panose="02020603050405020304" pitchFamily="18" charset="0"/>
            </a:endParaRPr>
          </a:p>
          <a:p>
            <a:r>
              <a:rPr lang="tr-TR" sz="4000" b="1" dirty="0" smtClean="0">
                <a:solidFill>
                  <a:srgbClr val="002060"/>
                </a:solidFill>
                <a:latin typeface="Times New Roman" panose="02020603050405020304" pitchFamily="18" charset="0"/>
                <a:cs typeface="Times New Roman" panose="02020603050405020304" pitchFamily="18" charset="0"/>
              </a:rPr>
              <a:t>Stratejik Plan Geliştirme Kurulu</a:t>
            </a:r>
          </a:p>
          <a:p>
            <a:r>
              <a:rPr lang="tr-TR" sz="3600" b="1" dirty="0" smtClean="0">
                <a:solidFill>
                  <a:srgbClr val="002060"/>
                </a:solidFill>
                <a:latin typeface="Times New Roman" panose="02020603050405020304" pitchFamily="18" charset="0"/>
                <a:cs typeface="Times New Roman" panose="02020603050405020304" pitchFamily="18" charset="0"/>
              </a:rPr>
              <a:t>Bilgilendirme ve Hazırlık Toplantısı</a:t>
            </a:r>
          </a:p>
        </p:txBody>
      </p:sp>
      <p:sp>
        <p:nvSpPr>
          <p:cNvPr id="7" name="Altbilgi Yer Tutucusu 6"/>
          <p:cNvSpPr>
            <a:spLocks noGrp="1"/>
          </p:cNvSpPr>
          <p:nvPr>
            <p:ph type="ftr" sz="quarter" idx="11"/>
          </p:nvPr>
        </p:nvSpPr>
        <p:spPr>
          <a:xfrm>
            <a:off x="3616550" y="5989907"/>
            <a:ext cx="5018492" cy="462651"/>
          </a:xfrm>
        </p:spPr>
        <p:txBody>
          <a:bodyPr/>
          <a:lstStyle/>
          <a:p>
            <a:r>
              <a:rPr lang="tr-TR" sz="18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85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762961" y="510900"/>
            <a:ext cx="6589199" cy="64532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tr-TR" sz="4200" b="1" dirty="0" smtClean="0">
                <a:solidFill>
                  <a:srgbClr val="79113E"/>
                </a:solidFill>
                <a:latin typeface="Times New Roman" panose="02020603050405020304" pitchFamily="18" charset="0"/>
                <a:cs typeface="Times New Roman" panose="02020603050405020304" pitchFamily="18" charset="0"/>
              </a:rPr>
              <a:t>Durum Analizi</a:t>
            </a:r>
            <a:endParaRPr lang="en-US" sz="4200" b="1" dirty="0" smtClean="0">
              <a:solidFill>
                <a:srgbClr val="79113E"/>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a:xfrm>
            <a:off x="2762961" y="1190721"/>
            <a:ext cx="7771329" cy="529906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b="1" dirty="0" smtClean="0">
                <a:latin typeface="Times New Roman" panose="02020603050405020304" pitchFamily="18" charset="0"/>
                <a:cs typeface="Times New Roman" panose="02020603050405020304" pitchFamily="18" charset="0"/>
              </a:rPr>
              <a:t>KURUMSAL TARİHÇE </a:t>
            </a:r>
          </a:p>
          <a:p>
            <a:r>
              <a:rPr lang="tr-TR" b="1" dirty="0" smtClean="0">
                <a:latin typeface="Times New Roman" panose="02020603050405020304" pitchFamily="18" charset="0"/>
                <a:cs typeface="Times New Roman" panose="02020603050405020304" pitchFamily="18" charset="0"/>
              </a:rPr>
              <a:t>UYGULANMAKTA OLAN STRATEJİK PLANIN DEĞERLENDİRİLMESİ </a:t>
            </a:r>
          </a:p>
          <a:p>
            <a:r>
              <a:rPr lang="tr-TR" b="1" dirty="0" smtClean="0">
                <a:latin typeface="Times New Roman" panose="02020603050405020304" pitchFamily="18" charset="0"/>
                <a:cs typeface="Times New Roman" panose="02020603050405020304" pitchFamily="18" charset="0"/>
              </a:rPr>
              <a:t>MEVZUAT ANALİZİ </a:t>
            </a:r>
          </a:p>
          <a:p>
            <a:r>
              <a:rPr lang="tr-TR" b="1" dirty="0" smtClean="0">
                <a:latin typeface="Times New Roman" panose="02020603050405020304" pitchFamily="18" charset="0"/>
                <a:cs typeface="Times New Roman" panose="02020603050405020304" pitchFamily="18" charset="0"/>
              </a:rPr>
              <a:t>ÜST POLİTİKALARI BELGELERİ ANALİZİ </a:t>
            </a:r>
          </a:p>
          <a:p>
            <a:r>
              <a:rPr lang="tr-TR" b="1" dirty="0" smtClean="0">
                <a:latin typeface="Times New Roman" panose="02020603050405020304" pitchFamily="18" charset="0"/>
                <a:cs typeface="Times New Roman" panose="02020603050405020304" pitchFamily="18" charset="0"/>
              </a:rPr>
              <a:t>FAALİYET ALANLARI İLE ÜRÜN VE HİZMETLERİN BELİRLENMESİ </a:t>
            </a:r>
          </a:p>
          <a:p>
            <a:r>
              <a:rPr lang="tr-TR" b="1" dirty="0" smtClean="0">
                <a:latin typeface="Times New Roman" panose="02020603050405020304" pitchFamily="18" charset="0"/>
                <a:cs typeface="Times New Roman" panose="02020603050405020304" pitchFamily="18" charset="0"/>
              </a:rPr>
              <a:t>PAYDAŞ ANALİZİ </a:t>
            </a:r>
          </a:p>
          <a:p>
            <a:r>
              <a:rPr lang="tr-TR" b="1" dirty="0" smtClean="0">
                <a:latin typeface="Times New Roman" panose="02020603050405020304" pitchFamily="18" charset="0"/>
                <a:cs typeface="Times New Roman" panose="02020603050405020304" pitchFamily="18" charset="0"/>
              </a:rPr>
              <a:t>KURULUŞ İÇİ ANALİZ </a:t>
            </a:r>
          </a:p>
          <a:p>
            <a:r>
              <a:rPr lang="tr-TR" b="1" dirty="0" smtClean="0">
                <a:latin typeface="Times New Roman" panose="02020603050405020304" pitchFamily="18" charset="0"/>
                <a:cs typeface="Times New Roman" panose="02020603050405020304" pitchFamily="18" charset="0"/>
              </a:rPr>
              <a:t>AKADEMİK FAALİYETLER ANALİZİ </a:t>
            </a:r>
          </a:p>
          <a:p>
            <a:r>
              <a:rPr lang="tr-TR" b="1" dirty="0" smtClean="0">
                <a:latin typeface="Times New Roman" panose="02020603050405020304" pitchFamily="18" charset="0"/>
                <a:cs typeface="Times New Roman" panose="02020603050405020304" pitchFamily="18" charset="0"/>
              </a:rPr>
              <a:t>YÜKSEK ÖĞRETİM SEKTÖRÜ ANALİZİ </a:t>
            </a:r>
          </a:p>
          <a:p>
            <a:r>
              <a:rPr lang="tr-TR" b="1" dirty="0" smtClean="0">
                <a:latin typeface="Times New Roman" panose="02020603050405020304" pitchFamily="18" charset="0"/>
                <a:cs typeface="Times New Roman" panose="02020603050405020304" pitchFamily="18" charset="0"/>
              </a:rPr>
              <a:t>GÜÇLÜ VE ZAYIF YÖNLER İLE FIRSAT VE TEHDİTLER ANALİZİ (SWOT)</a:t>
            </a:r>
          </a:p>
          <a:p>
            <a:r>
              <a:rPr lang="tr-TR" b="1" dirty="0" smtClean="0">
                <a:latin typeface="Times New Roman" panose="02020603050405020304" pitchFamily="18" charset="0"/>
                <a:cs typeface="Times New Roman" panose="02020603050405020304" pitchFamily="18" charset="0"/>
              </a:rPr>
              <a:t>TESPİTLER VE İHTİYAÇLARIN BELİRLENMESİ </a:t>
            </a:r>
          </a:p>
        </p:txBody>
      </p:sp>
      <p:sp>
        <p:nvSpPr>
          <p:cNvPr id="11"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2"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10</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408909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676017" y="413177"/>
            <a:ext cx="8839966" cy="6065261"/>
          </a:xfrm>
          <a:prstGeom prst="rect">
            <a:avLst/>
          </a:prstGeom>
        </p:spPr>
      </p:pic>
      <p:sp>
        <p:nvSpPr>
          <p:cNvPr id="6"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7"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11</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91297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2777081" y="1175950"/>
            <a:ext cx="6758609" cy="438808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5100" b="1" i="0" u="none" strike="noStrike" kern="1200" cap="none" spc="0" normalizeH="0" baseline="0" noProof="0" dirty="0" smtClean="0">
                <a:ln>
                  <a:noFill/>
                </a:ln>
                <a:solidFill>
                  <a:srgbClr val="79113E"/>
                </a:solidFill>
                <a:effectLst/>
                <a:uLnTx/>
                <a:uFillTx/>
                <a:latin typeface="Times New Roman" panose="02020603050405020304" pitchFamily="18" charset="0"/>
                <a:cs typeface="Times New Roman" panose="02020603050405020304" pitchFamily="18" charset="0"/>
              </a:rPr>
              <a:t>  GELECEĞE BAKIŞ</a:t>
            </a:r>
            <a:r>
              <a:rPr kumimoji="0" lang="tr-TR" sz="3600" b="0"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t/>
            </a:r>
            <a:br>
              <a:rPr kumimoji="0" lang="tr-TR" sz="3600" b="0"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br>
            <a:r>
              <a:rPr kumimoji="0" lang="tr-TR" sz="3600" b="0"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t/>
            </a:r>
            <a:br>
              <a:rPr kumimoji="0" lang="tr-TR" sz="3600" b="0"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br>
            <a:r>
              <a:rPr kumimoji="0" lang="tr-TR" sz="3600" b="0"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t>-</a:t>
            </a:r>
            <a:r>
              <a:rPr kumimoji="0" lang="tr-TR" sz="3600" b="1"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t>MİSYON</a:t>
            </a:r>
            <a:br>
              <a:rPr kumimoji="0" lang="tr-TR" sz="3600" b="1"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br>
            <a:r>
              <a:rPr kumimoji="0" lang="tr-TR" sz="3600" b="1"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t/>
            </a:r>
            <a:br>
              <a:rPr kumimoji="0" lang="tr-TR" sz="3600" b="1"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br>
            <a:r>
              <a:rPr kumimoji="0" lang="tr-TR" sz="3600" b="1"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t>-VİZYON</a:t>
            </a:r>
            <a:br>
              <a:rPr kumimoji="0" lang="tr-TR" sz="3600" b="1"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br>
            <a:r>
              <a:rPr kumimoji="0" lang="tr-TR" sz="3600" b="1"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t/>
            </a:r>
            <a:br>
              <a:rPr kumimoji="0" lang="tr-TR" sz="3600" b="1"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br>
            <a:r>
              <a:rPr kumimoji="0" lang="tr-TR" sz="3600" b="1" i="0" u="none" strike="noStrike" kern="1200" cap="none" spc="0" normalizeH="0" baseline="0" noProof="0" dirty="0" smtClean="0">
                <a:ln>
                  <a:noFill/>
                </a:ln>
                <a:solidFill>
                  <a:sysClr val="windowText" lastClr="000000">
                    <a:lumMod val="85000"/>
                    <a:lumOff val="15000"/>
                  </a:sysClr>
                </a:solidFill>
                <a:effectLst/>
                <a:uLnTx/>
                <a:uFillTx/>
                <a:latin typeface="Century Gothic"/>
                <a:ea typeface="+mj-ea"/>
                <a:cs typeface="+mj-cs"/>
              </a:rPr>
              <a:t>-TEMEL DEĞERLER  </a:t>
            </a:r>
            <a:endParaRPr kumimoji="0" lang="tr-TR" sz="3600" b="1" i="0" u="none" strike="noStrike" kern="1200" cap="none" spc="0" normalizeH="0" baseline="0" noProof="0" dirty="0">
              <a:ln>
                <a:noFill/>
              </a:ln>
              <a:solidFill>
                <a:sysClr val="windowText" lastClr="000000">
                  <a:lumMod val="85000"/>
                  <a:lumOff val="15000"/>
                </a:sysClr>
              </a:solidFill>
              <a:effectLst/>
              <a:uLnTx/>
              <a:uFillTx/>
              <a:latin typeface="Century Gothic"/>
              <a:ea typeface="+mj-ea"/>
              <a:cs typeface="+mj-cs"/>
            </a:endParaRPr>
          </a:p>
        </p:txBody>
      </p:sp>
      <p:sp>
        <p:nvSpPr>
          <p:cNvPr id="6"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7"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12</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13371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917474" y="1029224"/>
            <a:ext cx="6589199" cy="7474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tr-TR" b="1" dirty="0" smtClean="0">
                <a:solidFill>
                  <a:srgbClr val="79113E"/>
                </a:solidFill>
                <a:latin typeface="Times New Roman" panose="02020603050405020304" pitchFamily="18" charset="0"/>
                <a:cs typeface="Times New Roman" panose="02020603050405020304" pitchFamily="18" charset="0"/>
              </a:rPr>
              <a:t>Misyon</a:t>
            </a:r>
            <a:endParaRPr lang="en-US" b="1" dirty="0" smtClean="0">
              <a:solidFill>
                <a:srgbClr val="79113E"/>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a:xfrm>
            <a:off x="3077209" y="2370498"/>
            <a:ext cx="6934200" cy="26583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tr-TR" sz="2400" smtClean="0">
                <a:latin typeface="Times New Roman" panose="02020603050405020304" pitchFamily="18" charset="0"/>
                <a:cs typeface="Times New Roman" panose="02020603050405020304" pitchFamily="18" charset="0"/>
              </a:rPr>
              <a:t>Kuruluşun varlık sebebidir.</a:t>
            </a:r>
          </a:p>
          <a:p>
            <a:pPr algn="just">
              <a:lnSpc>
                <a:spcPct val="0"/>
              </a:lnSpc>
              <a:buFontTx/>
              <a:buNone/>
            </a:pPr>
            <a:endParaRPr lang="tr-TR" sz="2400" smtClean="0">
              <a:latin typeface="Times New Roman" panose="02020603050405020304" pitchFamily="18" charset="0"/>
              <a:cs typeface="Times New Roman" panose="02020603050405020304" pitchFamily="18" charset="0"/>
            </a:endParaRPr>
          </a:p>
          <a:p>
            <a:pPr algn="just"/>
            <a:r>
              <a:rPr lang="tr-TR" sz="2400" smtClean="0">
                <a:latin typeface="Times New Roman" panose="02020603050405020304" pitchFamily="18" charset="0"/>
                <a:cs typeface="Times New Roman" panose="02020603050405020304" pitchFamily="18" charset="0"/>
              </a:rPr>
              <a:t>Kuruluşun ne yaptığını, nasıl yaptığını ve kimin için yaptığını ifade eder.</a:t>
            </a:r>
          </a:p>
          <a:p>
            <a:pPr algn="just">
              <a:lnSpc>
                <a:spcPct val="0"/>
              </a:lnSpc>
              <a:buFontTx/>
              <a:buNone/>
            </a:pPr>
            <a:endParaRPr lang="tr-TR" sz="2400" smtClean="0">
              <a:latin typeface="Times New Roman" panose="02020603050405020304" pitchFamily="18" charset="0"/>
              <a:cs typeface="Times New Roman" panose="02020603050405020304" pitchFamily="18" charset="0"/>
            </a:endParaRPr>
          </a:p>
          <a:p>
            <a:pPr algn="just"/>
            <a:r>
              <a:rPr lang="tr-TR" sz="2400" smtClean="0">
                <a:latin typeface="Times New Roman" panose="02020603050405020304" pitchFamily="18" charset="0"/>
                <a:cs typeface="Times New Roman" panose="02020603050405020304" pitchFamily="18" charset="0"/>
              </a:rPr>
              <a:t>Personelin kuruluşta çalışma istek ve motivasyonunu belirlemede açıklık sağlar.</a:t>
            </a:r>
            <a:endParaRPr lang="en-US" sz="2400" dirty="0" smtClean="0">
              <a:latin typeface="Times New Roman" panose="02020603050405020304" pitchFamily="18" charset="0"/>
              <a:cs typeface="Times New Roman" panose="02020603050405020304" pitchFamily="18" charset="0"/>
            </a:endParaRPr>
          </a:p>
        </p:txBody>
      </p:sp>
      <p:sp>
        <p:nvSpPr>
          <p:cNvPr id="9"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0"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13</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77840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24878" y="997164"/>
            <a:ext cx="6589199" cy="76195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tr-TR" b="1" dirty="0" smtClean="0">
                <a:solidFill>
                  <a:srgbClr val="79113E"/>
                </a:solidFill>
                <a:latin typeface="Times New Roman" panose="02020603050405020304" pitchFamily="18" charset="0"/>
                <a:cs typeface="Times New Roman" panose="02020603050405020304" pitchFamily="18" charset="0"/>
              </a:rPr>
              <a:t>Etkili Misyon</a:t>
            </a:r>
            <a:endParaRPr lang="en-US" b="1" dirty="0" smtClean="0">
              <a:solidFill>
                <a:srgbClr val="79113E"/>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3812251" y="2121741"/>
            <a:ext cx="6591985"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90000"/>
              </a:lnSpc>
            </a:pPr>
            <a:r>
              <a:rPr lang="tr-TR" sz="2400" dirty="0" smtClean="0">
                <a:latin typeface="Times New Roman" panose="02020603050405020304" pitchFamily="18" charset="0"/>
                <a:cs typeface="Times New Roman" panose="02020603050405020304" pitchFamily="18" charset="0"/>
              </a:rPr>
              <a:t>Kısa, açık ve çarpıcı,</a:t>
            </a:r>
          </a:p>
          <a:p>
            <a:pPr algn="just">
              <a:lnSpc>
                <a:spcPct val="20000"/>
              </a:lnSpc>
              <a:buFontTx/>
              <a:buNone/>
            </a:pPr>
            <a:endParaRPr lang="tr-TR" sz="2400" dirty="0" smtClean="0">
              <a:latin typeface="Times New Roman" panose="02020603050405020304" pitchFamily="18" charset="0"/>
              <a:cs typeface="Times New Roman" panose="02020603050405020304" pitchFamily="18" charset="0"/>
            </a:endParaRPr>
          </a:p>
          <a:p>
            <a:pPr algn="just">
              <a:lnSpc>
                <a:spcPct val="90000"/>
              </a:lnSpc>
            </a:pPr>
            <a:r>
              <a:rPr lang="tr-TR" sz="2400" dirty="0" smtClean="0">
                <a:latin typeface="Times New Roman" panose="02020603050405020304" pitchFamily="18" charset="0"/>
                <a:cs typeface="Times New Roman" panose="02020603050405020304" pitchFamily="18" charset="0"/>
              </a:rPr>
              <a:t>Hizmetin sürecini değil, amacını tanımlar,</a:t>
            </a:r>
          </a:p>
          <a:p>
            <a:pPr algn="just">
              <a:lnSpc>
                <a:spcPct val="30000"/>
              </a:lnSpc>
              <a:buFontTx/>
              <a:buNone/>
            </a:pPr>
            <a:endParaRPr lang="tr-TR" sz="2400" dirty="0" smtClean="0">
              <a:latin typeface="Times New Roman" panose="02020603050405020304" pitchFamily="18" charset="0"/>
              <a:cs typeface="Times New Roman" panose="02020603050405020304" pitchFamily="18" charset="0"/>
            </a:endParaRPr>
          </a:p>
          <a:p>
            <a:pPr algn="just">
              <a:lnSpc>
                <a:spcPct val="90000"/>
              </a:lnSpc>
            </a:pPr>
            <a:r>
              <a:rPr lang="tr-TR" sz="2400" dirty="0" smtClean="0">
                <a:latin typeface="Times New Roman" panose="02020603050405020304" pitchFamily="18" charset="0"/>
                <a:cs typeface="Times New Roman" panose="02020603050405020304" pitchFamily="18" charset="0"/>
              </a:rPr>
              <a:t>Yasal düzenlemelerle kuruluşa verilmiş olan görev ve yetkiler,</a:t>
            </a:r>
          </a:p>
          <a:p>
            <a:pPr algn="just">
              <a:lnSpc>
                <a:spcPct val="30000"/>
              </a:lnSpc>
              <a:buFontTx/>
              <a:buNone/>
            </a:pPr>
            <a:endParaRPr lang="tr-TR" sz="2400" dirty="0" smtClean="0">
              <a:latin typeface="Times New Roman" panose="02020603050405020304" pitchFamily="18" charset="0"/>
              <a:cs typeface="Times New Roman" panose="02020603050405020304" pitchFamily="18" charset="0"/>
            </a:endParaRPr>
          </a:p>
          <a:p>
            <a:pPr algn="just">
              <a:lnSpc>
                <a:spcPct val="90000"/>
              </a:lnSpc>
            </a:pPr>
            <a:r>
              <a:rPr lang="tr-TR" sz="2400" dirty="0" smtClean="0">
                <a:latin typeface="Times New Roman" panose="02020603050405020304" pitchFamily="18" charset="0"/>
                <a:cs typeface="Times New Roman" panose="02020603050405020304" pitchFamily="18" charset="0"/>
              </a:rPr>
              <a:t>Hizmet sunulan kişi ve kuruluşlar,</a:t>
            </a:r>
          </a:p>
          <a:p>
            <a:pPr algn="just">
              <a:lnSpc>
                <a:spcPct val="20000"/>
              </a:lnSpc>
              <a:buFontTx/>
              <a:buNone/>
            </a:pPr>
            <a:endParaRPr lang="tr-TR" sz="2400" dirty="0" smtClean="0">
              <a:latin typeface="Times New Roman" panose="02020603050405020304" pitchFamily="18" charset="0"/>
              <a:cs typeface="Times New Roman" panose="02020603050405020304" pitchFamily="18" charset="0"/>
            </a:endParaRPr>
          </a:p>
          <a:p>
            <a:pPr algn="just">
              <a:lnSpc>
                <a:spcPct val="90000"/>
              </a:lnSpc>
            </a:pPr>
            <a:r>
              <a:rPr lang="tr-TR" sz="2400" dirty="0" smtClean="0">
                <a:latin typeface="Times New Roman" panose="02020603050405020304" pitchFamily="18" charset="0"/>
                <a:cs typeface="Times New Roman" panose="02020603050405020304" pitchFamily="18" charset="0"/>
              </a:rPr>
              <a:t>Hizmet ve/veya ürünler,</a:t>
            </a: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14</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254128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3050893" y="991855"/>
            <a:ext cx="6505755" cy="137178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79113E"/>
                </a:solidFill>
                <a:latin typeface="Times New Roman" panose="02020603050405020304" pitchFamily="18" charset="0"/>
                <a:cs typeface="Times New Roman" panose="02020603050405020304" pitchFamily="18" charset="0"/>
              </a:rPr>
              <a:t>Misyon Oluşturmada Cevaplanması Gereken Sorular</a:t>
            </a:r>
            <a:endParaRPr lang="en-US" b="1" dirty="0" smtClean="0">
              <a:solidFill>
                <a:srgbClr val="79113E"/>
              </a:solidFill>
              <a:latin typeface="Times New Roman" panose="02020603050405020304" pitchFamily="18" charset="0"/>
              <a:cs typeface="Times New Roman" panose="02020603050405020304" pitchFamily="18" charset="0"/>
            </a:endParaRPr>
          </a:p>
        </p:txBody>
      </p:sp>
      <p:sp>
        <p:nvSpPr>
          <p:cNvPr id="9" name="Rectangle 3"/>
          <p:cNvSpPr txBox="1">
            <a:spLocks noChangeArrowheads="1"/>
          </p:cNvSpPr>
          <p:nvPr/>
        </p:nvSpPr>
        <p:spPr>
          <a:xfrm>
            <a:off x="3467581" y="2532062"/>
            <a:ext cx="6934200" cy="30977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sz="2400" dirty="0" smtClean="0">
                <a:latin typeface="Times New Roman" panose="02020603050405020304" pitchFamily="18" charset="0"/>
                <a:cs typeface="Times New Roman" panose="02020603050405020304" pitchFamily="18" charset="0"/>
              </a:rPr>
              <a:t>Var olma nedenimiz nedir?</a:t>
            </a:r>
          </a:p>
          <a:p>
            <a:r>
              <a:rPr lang="tr-TR" sz="2400" dirty="0" smtClean="0">
                <a:latin typeface="Times New Roman" panose="02020603050405020304" pitchFamily="18" charset="0"/>
                <a:cs typeface="Times New Roman" panose="02020603050405020304" pitchFamily="18" charset="0"/>
              </a:rPr>
              <a:t>Kimlere hizmet sunuyoruz?</a:t>
            </a:r>
          </a:p>
          <a:p>
            <a:r>
              <a:rPr lang="tr-TR" sz="2400" dirty="0" smtClean="0">
                <a:latin typeface="Times New Roman" panose="02020603050405020304" pitchFamily="18" charset="0"/>
                <a:cs typeface="Times New Roman" panose="02020603050405020304" pitchFamily="18" charset="0"/>
              </a:rPr>
              <a:t>Hangi alanda çalışıyoruz?</a:t>
            </a:r>
          </a:p>
          <a:p>
            <a:r>
              <a:rPr lang="tr-TR" sz="2400" dirty="0" smtClean="0">
                <a:latin typeface="Times New Roman" panose="02020603050405020304" pitchFamily="18" charset="0"/>
                <a:cs typeface="Times New Roman" panose="02020603050405020304" pitchFamily="18" charset="0"/>
              </a:rPr>
              <a:t>Hangi ihtiyaçları karşılıyoruz?</a:t>
            </a:r>
          </a:p>
          <a:p>
            <a:r>
              <a:rPr lang="tr-TR" sz="2400" dirty="0" smtClean="0">
                <a:latin typeface="Times New Roman" panose="02020603050405020304" pitchFamily="18" charset="0"/>
                <a:cs typeface="Times New Roman" panose="02020603050405020304" pitchFamily="18" charset="0"/>
              </a:rPr>
              <a:t>Yerine getirmek zorunda olduğumuz yasal görevler nelerdir?</a:t>
            </a:r>
            <a:endParaRPr lang="en-US" sz="2400" dirty="0" smtClean="0">
              <a:latin typeface="Times New Roman" panose="02020603050405020304" pitchFamily="18" charset="0"/>
              <a:cs typeface="Times New Roman" panose="02020603050405020304" pitchFamily="18" charset="0"/>
            </a:endParaRPr>
          </a:p>
        </p:txBody>
      </p:sp>
      <p:sp>
        <p:nvSpPr>
          <p:cNvPr id="10"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1"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15</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03766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3018860" y="1061669"/>
            <a:ext cx="7103165" cy="916291"/>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4900" b="1" i="0" u="none" strike="noStrike" kern="1200" cap="none" spc="0" normalizeH="0" baseline="0" noProof="0" dirty="0" smtClean="0">
                <a:ln>
                  <a:noFill/>
                </a:ln>
                <a:solidFill>
                  <a:srgbClr val="79113E"/>
                </a:solidFill>
                <a:effectLst/>
                <a:uLnTx/>
                <a:uFillTx/>
                <a:latin typeface="Times New Roman" pitchFamily="18" charset="0"/>
                <a:ea typeface="+mj-ea"/>
                <a:cs typeface="Times New Roman" pitchFamily="18" charset="0"/>
              </a:rPr>
              <a:t>Fırat Üniversitesi Misyonu</a:t>
            </a:r>
            <a:endParaRPr kumimoji="0" lang="tr-TR" sz="3600" b="1" i="0" u="none" strike="noStrike" kern="1200" cap="none" spc="0" normalizeH="0" baseline="0" noProof="0" dirty="0">
              <a:ln>
                <a:noFill/>
              </a:ln>
              <a:solidFill>
                <a:srgbClr val="79113E"/>
              </a:solidFill>
              <a:effectLst/>
              <a:uLnTx/>
              <a:uFillTx/>
              <a:latin typeface="Century Gothic"/>
              <a:ea typeface="+mj-ea"/>
            </a:endParaRPr>
          </a:p>
        </p:txBody>
      </p:sp>
      <p:sp>
        <p:nvSpPr>
          <p:cNvPr id="4" name="İçerik Yer Tutucusu 2"/>
          <p:cNvSpPr txBox="1">
            <a:spLocks/>
          </p:cNvSpPr>
          <p:nvPr/>
        </p:nvSpPr>
        <p:spPr>
          <a:xfrm>
            <a:off x="3018860" y="2100340"/>
            <a:ext cx="6591985" cy="344393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tr-TR" sz="2400" dirty="0" smtClean="0">
                <a:latin typeface="Times New Roman" pitchFamily="18" charset="0"/>
                <a:cs typeface="Times New Roman" pitchFamily="18" charset="0"/>
              </a:rPr>
              <a:t>«Eğitim ve araştırma alanında nitelikli, bilimsel ve etik değerleri önceleyen, mesleki alanda kendini sürekli geliştiren, paydaşlarının beklentilerini dikkate alan, sosyal sorumluluk bilincine sahip bireyler yetiştirmeyi,</a:t>
            </a:r>
          </a:p>
          <a:p>
            <a:pPr marL="0" indent="0" algn="ctr">
              <a:buFont typeface="Wingdings 3" charset="2"/>
              <a:buNone/>
            </a:pPr>
            <a:r>
              <a:rPr lang="tr-TR" sz="2400" dirty="0" smtClean="0">
                <a:latin typeface="Times New Roman" pitchFamily="18" charset="0"/>
                <a:cs typeface="Times New Roman" pitchFamily="18" charset="0"/>
              </a:rPr>
              <a:t>Ulusal ve uluslararası düzeyde bilim, sanat ve teknoloji üreterek ülkemizin gelişimine katkıda bulunmayı görev olarak üstlenmiştir.»</a:t>
            </a: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16</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39752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40624" y="1116689"/>
            <a:ext cx="6589199" cy="84838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tr-TR" b="1" dirty="0" smtClean="0">
                <a:solidFill>
                  <a:srgbClr val="79113E"/>
                </a:solidFill>
                <a:latin typeface="Times New Roman" panose="02020603050405020304" pitchFamily="18" charset="0"/>
                <a:cs typeface="Times New Roman" panose="02020603050405020304" pitchFamily="18" charset="0"/>
              </a:rPr>
              <a:t>Vizyon</a:t>
            </a:r>
            <a:endParaRPr lang="en-US" b="1" dirty="0" smtClean="0">
              <a:solidFill>
                <a:srgbClr val="79113E"/>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3447124" y="2235915"/>
            <a:ext cx="6591985" cy="318889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sz="2400" dirty="0" smtClean="0">
                <a:latin typeface="Times New Roman" panose="02020603050405020304" pitchFamily="18" charset="0"/>
                <a:cs typeface="Times New Roman" panose="02020603050405020304" pitchFamily="18" charset="0"/>
              </a:rPr>
              <a:t>Kuruluşun geleceğini sembolize eder.</a:t>
            </a:r>
          </a:p>
          <a:p>
            <a:r>
              <a:rPr lang="tr-TR" sz="2400" dirty="0" smtClean="0">
                <a:latin typeface="Times New Roman" panose="02020603050405020304" pitchFamily="18" charset="0"/>
                <a:cs typeface="Times New Roman" panose="02020603050405020304" pitchFamily="18" charset="0"/>
              </a:rPr>
              <a:t>Uzun vadeli ve genel amacı yansıtır.</a:t>
            </a:r>
          </a:p>
          <a:p>
            <a:r>
              <a:rPr lang="tr-TR" sz="2400" dirty="0" smtClean="0">
                <a:latin typeface="Times New Roman" panose="02020603050405020304" pitchFamily="18" charset="0"/>
                <a:cs typeface="Times New Roman" panose="02020603050405020304" pitchFamily="18" charset="0"/>
              </a:rPr>
              <a:t>Çalışanları ve karar alıcıları ilerlemeye teşvik eder.</a:t>
            </a:r>
          </a:p>
          <a:p>
            <a:r>
              <a:rPr lang="tr-TR" sz="2400" dirty="0" smtClean="0">
                <a:latin typeface="Times New Roman" panose="02020603050405020304" pitchFamily="18" charset="0"/>
                <a:cs typeface="Times New Roman" panose="02020603050405020304" pitchFamily="18" charset="0"/>
              </a:rPr>
              <a:t>İlham verici ve iddialıdır.</a:t>
            </a:r>
          </a:p>
          <a:p>
            <a:r>
              <a:rPr lang="tr-TR" sz="2400" dirty="0" smtClean="0">
                <a:latin typeface="Times New Roman" panose="02020603050405020304" pitchFamily="18" charset="0"/>
                <a:cs typeface="Times New Roman" panose="02020603050405020304" pitchFamily="18" charset="0"/>
              </a:rPr>
              <a:t>Kısa ve akılda kalıcıdır.</a:t>
            </a: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17</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22839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84342" y="1071321"/>
            <a:ext cx="6934200" cy="133892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79113E"/>
                </a:solidFill>
                <a:latin typeface="Times New Roman" panose="02020603050405020304" pitchFamily="18" charset="0"/>
                <a:cs typeface="Times New Roman" panose="02020603050405020304" pitchFamily="18" charset="0"/>
              </a:rPr>
              <a:t>Vizyon Bildirimi İçin Cevaplanması Gereken Sorular</a:t>
            </a:r>
            <a:endParaRPr lang="en-US" b="1" dirty="0" smtClean="0">
              <a:solidFill>
                <a:srgbClr val="79113E"/>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2684342" y="2807928"/>
            <a:ext cx="6934200" cy="27530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tr-TR" sz="2400" smtClean="0">
                <a:latin typeface="Times New Roman" panose="02020603050405020304" pitchFamily="18" charset="0"/>
                <a:cs typeface="Times New Roman" panose="02020603050405020304" pitchFamily="18" charset="0"/>
              </a:rPr>
              <a:t>Kuruluşun ideal geleceği nedir?</a:t>
            </a:r>
          </a:p>
          <a:p>
            <a:pPr>
              <a:lnSpc>
                <a:spcPct val="20000"/>
              </a:lnSpc>
              <a:buFontTx/>
              <a:buNone/>
            </a:pPr>
            <a:endParaRPr lang="tr-TR" sz="2400" smtClean="0">
              <a:latin typeface="Times New Roman" panose="02020603050405020304" pitchFamily="18" charset="0"/>
              <a:cs typeface="Times New Roman" panose="02020603050405020304" pitchFamily="18" charset="0"/>
            </a:endParaRPr>
          </a:p>
          <a:p>
            <a:pPr>
              <a:lnSpc>
                <a:spcPct val="90000"/>
              </a:lnSpc>
            </a:pPr>
            <a:r>
              <a:rPr lang="tr-TR" sz="2400" smtClean="0">
                <a:latin typeface="Times New Roman" panose="02020603050405020304" pitchFamily="18" charset="0"/>
                <a:cs typeface="Times New Roman" panose="02020603050405020304" pitchFamily="18" charset="0"/>
              </a:rPr>
              <a:t>Kuruluş; çalışanlar ve yararlanıcılar tarafından nasıl algılanmak istiyor?</a:t>
            </a:r>
          </a:p>
          <a:p>
            <a:pPr>
              <a:lnSpc>
                <a:spcPct val="20000"/>
              </a:lnSpc>
              <a:buFontTx/>
              <a:buNone/>
            </a:pPr>
            <a:endParaRPr lang="tr-TR" sz="2400" smtClean="0">
              <a:latin typeface="Times New Roman" panose="02020603050405020304" pitchFamily="18" charset="0"/>
              <a:cs typeface="Times New Roman" panose="02020603050405020304" pitchFamily="18" charset="0"/>
            </a:endParaRPr>
          </a:p>
          <a:p>
            <a:pPr>
              <a:lnSpc>
                <a:spcPct val="90000"/>
              </a:lnSpc>
            </a:pPr>
            <a:r>
              <a:rPr lang="tr-TR" sz="2400" smtClean="0">
                <a:latin typeface="Times New Roman" panose="02020603050405020304" pitchFamily="18" charset="0"/>
                <a:cs typeface="Times New Roman" panose="02020603050405020304" pitchFamily="18" charset="0"/>
              </a:rPr>
              <a:t>Hesap verme sorumluluğunu taşıyan idari ve siyasi otoriteler nasıl bir gelecek öngörüyor?</a:t>
            </a:r>
            <a:endParaRPr lang="tr-TR" sz="2400" dirty="0" smtClean="0">
              <a:latin typeface="Times New Roman" panose="02020603050405020304" pitchFamily="18" charset="0"/>
              <a:cs typeface="Times New Roman" panose="02020603050405020304" pitchFamily="18" charset="0"/>
            </a:endParaRP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18</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10561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3253140" y="1183421"/>
            <a:ext cx="6589199" cy="7561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rgbClr val="79113E"/>
                </a:solidFill>
                <a:effectLst/>
                <a:uLnTx/>
                <a:uFillTx/>
                <a:latin typeface="Times New Roman" pitchFamily="18" charset="0"/>
                <a:ea typeface="+mj-ea"/>
                <a:cs typeface="Times New Roman" pitchFamily="18" charset="0"/>
              </a:rPr>
              <a:t>Fırat Üniversitesi Vizyonu</a:t>
            </a:r>
            <a:endParaRPr kumimoji="0" lang="tr-TR" sz="3600" b="0" i="0" u="none" strike="noStrike" kern="1200" cap="none" spc="0" normalizeH="0" baseline="0" noProof="0" dirty="0">
              <a:ln>
                <a:noFill/>
              </a:ln>
              <a:solidFill>
                <a:srgbClr val="79113E"/>
              </a:solidFill>
              <a:effectLst/>
              <a:uLnTx/>
              <a:uFillTx/>
              <a:latin typeface="Century Gothic"/>
              <a:ea typeface="+mj-ea"/>
            </a:endParaRPr>
          </a:p>
        </p:txBody>
      </p:sp>
      <p:sp>
        <p:nvSpPr>
          <p:cNvPr id="4" name="İçerik Yer Tutucusu 2"/>
          <p:cNvSpPr txBox="1">
            <a:spLocks/>
          </p:cNvSpPr>
          <p:nvPr/>
        </p:nvSpPr>
        <p:spPr>
          <a:xfrm>
            <a:off x="2404146" y="1852909"/>
            <a:ext cx="7756246" cy="43342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200000"/>
              </a:lnSpc>
              <a:buFont typeface="Wingdings 3" charset="2"/>
              <a:buNone/>
            </a:pPr>
            <a:r>
              <a:rPr lang="tr-TR" sz="2800" b="1" dirty="0" smtClean="0">
                <a:latin typeface="Times New Roman" pitchFamily="18" charset="0"/>
                <a:cs typeface="Times New Roman" pitchFamily="18" charset="0"/>
              </a:rPr>
              <a:t>«Eğitim, araştırma, teknoloji ve topluma hizmet alanlarında değişim ve gelişime öncülük eden, rekabetçi ve sonuç odaklı ulusal ve uluslararası projeler üreten saygın bir araştırma üniversitesi olmaktır.»</a:t>
            </a: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19</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893580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txBox="1">
            <a:spLocks/>
          </p:cNvSpPr>
          <p:nvPr/>
        </p:nvSpPr>
        <p:spPr>
          <a:xfrm>
            <a:off x="2014330" y="2803588"/>
            <a:ext cx="8163339" cy="21738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pPr>
            <a:r>
              <a:rPr lang="tr-TR" sz="4000" b="1" dirty="0" smtClean="0">
                <a:solidFill>
                  <a:srgbClr val="79113E"/>
                </a:solidFill>
                <a:latin typeface="Times New Roman" panose="02020603050405020304" pitchFamily="18" charset="0"/>
                <a:cs typeface="Times New Roman" panose="02020603050405020304" pitchFamily="18" charset="0"/>
              </a:rPr>
              <a:t>GELECEĞİ ÖNGÖRMENİN </a:t>
            </a:r>
          </a:p>
          <a:p>
            <a:pPr>
              <a:lnSpc>
                <a:spcPct val="100000"/>
              </a:lnSpc>
            </a:pPr>
            <a:r>
              <a:rPr lang="tr-TR" sz="4000" b="1" dirty="0" smtClean="0">
                <a:solidFill>
                  <a:srgbClr val="79113E"/>
                </a:solidFill>
                <a:latin typeface="Times New Roman" panose="02020603050405020304" pitchFamily="18" charset="0"/>
                <a:cs typeface="Times New Roman" panose="02020603050405020304" pitchFamily="18" charset="0"/>
              </a:rPr>
              <a:t>EN İYİ YOLU </a:t>
            </a:r>
          </a:p>
          <a:p>
            <a:pPr>
              <a:lnSpc>
                <a:spcPct val="100000"/>
              </a:lnSpc>
            </a:pPr>
            <a:r>
              <a:rPr lang="tr-TR" sz="4000" b="1" dirty="0" smtClean="0">
                <a:solidFill>
                  <a:srgbClr val="79113E"/>
                </a:solidFill>
                <a:latin typeface="Times New Roman" panose="02020603050405020304" pitchFamily="18" charset="0"/>
                <a:cs typeface="Times New Roman" panose="02020603050405020304" pitchFamily="18" charset="0"/>
              </a:rPr>
              <a:t>ONU İNŞA ETMEKTİR. </a:t>
            </a:r>
            <a:endParaRPr lang="tr-TR" sz="4000" b="1" dirty="0">
              <a:solidFill>
                <a:srgbClr val="79113E"/>
              </a:solidFill>
              <a:latin typeface="Times New Roman" panose="02020603050405020304" pitchFamily="18" charset="0"/>
              <a:cs typeface="Times New Roman" panose="02020603050405020304" pitchFamily="18" charset="0"/>
            </a:endParaRPr>
          </a:p>
        </p:txBody>
      </p:sp>
      <p:sp>
        <p:nvSpPr>
          <p:cNvPr id="12"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3" name="Slayt Numarası Yer Tutucusu 7"/>
          <p:cNvSpPr>
            <a:spLocks noGrp="1"/>
          </p:cNvSpPr>
          <p:nvPr>
            <p:ph type="sldNum" sz="quarter" idx="12"/>
          </p:nvPr>
        </p:nvSpPr>
        <p:spPr>
          <a:xfrm>
            <a:off x="9274834" y="6356349"/>
            <a:ext cx="2743200" cy="365125"/>
          </a:xfrm>
        </p:spPr>
        <p:txBody>
          <a:bodyPr/>
          <a:lstStyle/>
          <a:p>
            <a:r>
              <a:rPr lang="tr-TR" sz="2000" dirty="0" smtClean="0">
                <a:solidFill>
                  <a:schemeClr val="bg1"/>
                </a:solidFill>
                <a:latin typeface="Georgia" panose="02040502050405020303" pitchFamily="18" charset="0"/>
              </a:rPr>
              <a:t>2</a:t>
            </a:r>
            <a:endParaRPr lang="tr-TR" sz="2000" dirty="0">
              <a:solidFill>
                <a:schemeClr val="bg1"/>
              </a:solidFill>
              <a:latin typeface="Georgia" panose="02040502050405020303" pitchFamily="18" charset="0"/>
            </a:endParaRPr>
          </a:p>
        </p:txBody>
      </p:sp>
      <p:sp>
        <p:nvSpPr>
          <p:cNvPr id="14" name="İçerik Yer Tutucusu 2"/>
          <p:cNvSpPr txBox="1">
            <a:spLocks/>
          </p:cNvSpPr>
          <p:nvPr/>
        </p:nvSpPr>
        <p:spPr>
          <a:xfrm>
            <a:off x="2886445" y="5222648"/>
            <a:ext cx="6347542" cy="9402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pPr>
            <a:r>
              <a:rPr lang="tr-TR" sz="1800" b="1" i="1" dirty="0" smtClean="0">
                <a:solidFill>
                  <a:srgbClr val="002060"/>
                </a:solidFill>
                <a:latin typeface="Times New Roman" panose="02020603050405020304" pitchFamily="18" charset="0"/>
                <a:cs typeface="Times New Roman" panose="02020603050405020304" pitchFamily="18" charset="0"/>
              </a:rPr>
              <a:t>Bir İddia, Bir Hayal</a:t>
            </a:r>
            <a:endParaRPr lang="tr-TR" b="1" i="1" dirty="0" smtClean="0">
              <a:solidFill>
                <a:srgbClr val="002060"/>
              </a:solidFill>
              <a:latin typeface="Times New Roman" panose="02020603050405020304" pitchFamily="18" charset="0"/>
              <a:cs typeface="Times New Roman" panose="02020603050405020304" pitchFamily="18" charset="0"/>
            </a:endParaRPr>
          </a:p>
          <a:p>
            <a:pPr>
              <a:lnSpc>
                <a:spcPct val="100000"/>
              </a:lnSpc>
              <a:spcBef>
                <a:spcPts val="0"/>
              </a:spcBef>
            </a:pPr>
            <a:r>
              <a:rPr lang="tr-TR" b="1" i="1" u="sng" dirty="0" smtClean="0">
                <a:solidFill>
                  <a:srgbClr val="002060"/>
                </a:solidFill>
                <a:latin typeface="Times New Roman" panose="02020603050405020304" pitchFamily="18" charset="0"/>
                <a:cs typeface="Times New Roman" panose="02020603050405020304" pitchFamily="18" charset="0"/>
              </a:rPr>
              <a:t>Gelecek</a:t>
            </a:r>
            <a:r>
              <a:rPr lang="tr-TR" sz="3200" b="1" i="1" u="sng" dirty="0" smtClean="0">
                <a:solidFill>
                  <a:srgbClr val="002060"/>
                </a:solidFill>
                <a:latin typeface="Times New Roman" panose="02020603050405020304" pitchFamily="18" charset="0"/>
                <a:cs typeface="Times New Roman" panose="02020603050405020304" pitchFamily="18" charset="0"/>
              </a:rPr>
              <a:t> </a:t>
            </a:r>
            <a:r>
              <a:rPr lang="tr-TR" sz="3200" b="1" i="1" u="sng" cap="small" dirty="0" smtClean="0">
                <a:solidFill>
                  <a:srgbClr val="002060"/>
                </a:solidFill>
                <a:latin typeface="Times New Roman" panose="02020603050405020304" pitchFamily="18" charset="0"/>
                <a:cs typeface="Times New Roman" panose="02020603050405020304" pitchFamily="18" charset="0"/>
              </a:rPr>
              <a:t>Fırat</a:t>
            </a:r>
            <a:r>
              <a:rPr lang="tr-TR" sz="3200" b="1" i="1" u="sng" dirty="0" smtClean="0">
                <a:solidFill>
                  <a:srgbClr val="002060"/>
                </a:solidFill>
                <a:latin typeface="Times New Roman" panose="02020603050405020304" pitchFamily="18" charset="0"/>
                <a:cs typeface="Times New Roman" panose="02020603050405020304" pitchFamily="18" charset="0"/>
              </a:rPr>
              <a:t> </a:t>
            </a:r>
            <a:r>
              <a:rPr lang="tr-TR" b="1" i="1" u="sng" dirty="0" smtClean="0">
                <a:solidFill>
                  <a:srgbClr val="002060"/>
                </a:solidFill>
                <a:latin typeface="Times New Roman" panose="02020603050405020304" pitchFamily="18" charset="0"/>
                <a:cs typeface="Times New Roman" panose="02020603050405020304" pitchFamily="18" charset="0"/>
              </a:rPr>
              <a:t>ile Şekillenecek</a:t>
            </a:r>
            <a:r>
              <a:rPr lang="tr-TR" sz="3600" b="1" i="1" u="sng" dirty="0" smtClean="0">
                <a:solidFill>
                  <a:srgbClr val="002060"/>
                </a:solidFill>
                <a:latin typeface="Times New Roman" panose="02020603050405020304" pitchFamily="18" charset="0"/>
                <a:cs typeface="Times New Roman" panose="02020603050405020304" pitchFamily="18" charset="0"/>
              </a:rPr>
              <a:t>!</a:t>
            </a:r>
            <a:endParaRPr lang="tr-TR" sz="3600" b="1" i="1" u="sng" dirty="0">
              <a:solidFill>
                <a:srgbClr val="002060"/>
              </a:solidFill>
              <a:latin typeface="Times New Roman" panose="02020603050405020304" pitchFamily="18" charset="0"/>
              <a:cs typeface="Times New Roman" panose="02020603050405020304" pitchFamily="18" charset="0"/>
            </a:endParaRP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668" y="449401"/>
            <a:ext cx="4552665" cy="1851774"/>
          </a:xfrm>
          <a:prstGeom prst="rect">
            <a:avLst/>
          </a:prstGeom>
        </p:spPr>
      </p:pic>
    </p:spTree>
    <p:extLst>
      <p:ext uri="{BB962C8B-B14F-4D97-AF65-F5344CB8AC3E}">
        <p14:creationId xmlns:p14="http://schemas.microsoft.com/office/powerpoint/2010/main" val="206273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137393" y="1206702"/>
            <a:ext cx="6589199" cy="86902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79113E"/>
                </a:solidFill>
                <a:latin typeface="Times New Roman" panose="02020603050405020304" pitchFamily="18" charset="0"/>
                <a:cs typeface="Times New Roman" panose="02020603050405020304" pitchFamily="18" charset="0"/>
              </a:rPr>
              <a:t>Temel Değerler </a:t>
            </a:r>
            <a:endParaRPr lang="en-US" b="1" dirty="0" smtClean="0">
              <a:solidFill>
                <a:srgbClr val="79113E"/>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3137393" y="2075726"/>
            <a:ext cx="6591985" cy="34985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tr-TR" sz="2400" dirty="0" smtClean="0">
                <a:latin typeface="Times New Roman" panose="02020603050405020304" pitchFamily="18" charset="0"/>
                <a:cs typeface="Times New Roman" panose="02020603050405020304" pitchFamily="18" charset="0"/>
              </a:rPr>
              <a:t>Kurumsal ilkeleri ifade eder.</a:t>
            </a:r>
          </a:p>
          <a:p>
            <a:pPr algn="just"/>
            <a:r>
              <a:rPr lang="tr-TR" sz="2400" dirty="0" smtClean="0">
                <a:latin typeface="Times New Roman" panose="02020603050405020304" pitchFamily="18" charset="0"/>
                <a:cs typeface="Times New Roman" panose="02020603050405020304" pitchFamily="18" charset="0"/>
              </a:rPr>
              <a:t>Yönetim  anlayışı ve kurumsal davranış kurallarını tanımlar.</a:t>
            </a:r>
          </a:p>
          <a:p>
            <a:r>
              <a:rPr lang="tr-TR" sz="2400" dirty="0" smtClean="0">
                <a:latin typeface="Times New Roman" panose="02020603050405020304" pitchFamily="18" charset="0"/>
                <a:cs typeface="Times New Roman" panose="02020603050405020304" pitchFamily="18" charset="0"/>
              </a:rPr>
              <a:t>Çalışma felsefesi </a:t>
            </a:r>
          </a:p>
          <a:p>
            <a:r>
              <a:rPr lang="tr-TR" sz="2400" dirty="0" smtClean="0">
                <a:latin typeface="Times New Roman" panose="02020603050405020304" pitchFamily="18" charset="0"/>
                <a:cs typeface="Times New Roman" panose="02020603050405020304" pitchFamily="18" charset="0"/>
              </a:rPr>
              <a:t>Kuruluşun çalışmalarına temel teşkil eden değerler, standartlar ve idealler</a:t>
            </a:r>
          </a:p>
          <a:p>
            <a:r>
              <a:rPr lang="tr-TR" sz="2400" dirty="0" smtClean="0">
                <a:latin typeface="Times New Roman" panose="02020603050405020304" pitchFamily="18" charset="0"/>
                <a:cs typeface="Times New Roman" panose="02020603050405020304" pitchFamily="18" charset="0"/>
              </a:rPr>
              <a:t>Çalışanlarca benimsenen değerler ve inançlar</a:t>
            </a:r>
          </a:p>
          <a:p>
            <a:pPr algn="just"/>
            <a:endParaRPr lang="en-US" sz="2400" dirty="0" smtClean="0">
              <a:latin typeface="Times New Roman" panose="02020603050405020304" pitchFamily="18" charset="0"/>
              <a:cs typeface="Times New Roman" panose="02020603050405020304" pitchFamily="18" charset="0"/>
            </a:endParaRP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20</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859380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028912" y="1116225"/>
            <a:ext cx="6934200" cy="12360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79113E"/>
                </a:solidFill>
                <a:latin typeface="Times New Roman" panose="02020603050405020304" pitchFamily="18" charset="0"/>
                <a:cs typeface="Times New Roman" panose="02020603050405020304" pitchFamily="18" charset="0"/>
              </a:rPr>
              <a:t>Temel Değerler İçin Cevaplanması Gereken Sorular</a:t>
            </a:r>
            <a:endParaRPr lang="en-US" b="1" dirty="0" smtClean="0">
              <a:solidFill>
                <a:srgbClr val="79113E"/>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2899516" y="2831403"/>
            <a:ext cx="6934200" cy="27736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sz="2400" smtClean="0">
                <a:latin typeface="Times New Roman" panose="02020603050405020304" pitchFamily="18" charset="0"/>
                <a:cs typeface="Times New Roman" panose="02020603050405020304" pitchFamily="18" charset="0"/>
              </a:rPr>
              <a:t>Kuruluşun çalışma felsefesi nedir?</a:t>
            </a:r>
          </a:p>
          <a:p>
            <a:pPr>
              <a:lnSpc>
                <a:spcPct val="120000"/>
              </a:lnSpc>
            </a:pPr>
            <a:r>
              <a:rPr lang="tr-TR" sz="2400" smtClean="0">
                <a:latin typeface="Times New Roman" panose="02020603050405020304" pitchFamily="18" charset="0"/>
                <a:cs typeface="Times New Roman" panose="02020603050405020304" pitchFamily="18" charset="0"/>
              </a:rPr>
              <a:t>Kuruluşun çalışmalarına temel teşkil eden değerler, standartlar ve idealler nelerdir?</a:t>
            </a:r>
          </a:p>
          <a:p>
            <a:r>
              <a:rPr lang="tr-TR" sz="2400" smtClean="0">
                <a:latin typeface="Times New Roman" panose="02020603050405020304" pitchFamily="18" charset="0"/>
                <a:cs typeface="Times New Roman" panose="02020603050405020304" pitchFamily="18" charset="0"/>
              </a:rPr>
              <a:t>Kuruluşun personeli tarafından benimsenen değerler ve inançlar nelerdir?</a:t>
            </a:r>
            <a:endParaRPr lang="en-US" sz="2400" dirty="0" smtClean="0">
              <a:latin typeface="Times New Roman" panose="02020603050405020304" pitchFamily="18" charset="0"/>
              <a:cs typeface="Times New Roman" panose="02020603050405020304" pitchFamily="18" charset="0"/>
            </a:endParaRP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21</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064465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2251495" y="1059322"/>
            <a:ext cx="8471140" cy="952182"/>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4900" b="1" i="0" u="none" strike="noStrike" kern="1200" cap="none" spc="0" normalizeH="0" baseline="0" noProof="0" dirty="0" smtClean="0">
                <a:ln>
                  <a:noFill/>
                </a:ln>
                <a:solidFill>
                  <a:srgbClr val="79113E"/>
                </a:solidFill>
                <a:effectLst/>
                <a:uLnTx/>
                <a:uFillTx/>
                <a:latin typeface="Times New Roman" pitchFamily="18" charset="0"/>
                <a:ea typeface="+mj-ea"/>
                <a:cs typeface="Times New Roman" pitchFamily="18" charset="0"/>
              </a:rPr>
              <a:t>Fırat Üniversitesi Temel Değerleri</a:t>
            </a:r>
            <a:endParaRPr kumimoji="0" lang="tr-TR" sz="3600" b="0" i="0" u="none" strike="noStrike" kern="1200" cap="none" spc="0" normalizeH="0" baseline="0" noProof="0" dirty="0">
              <a:ln>
                <a:noFill/>
              </a:ln>
              <a:solidFill>
                <a:srgbClr val="79113E"/>
              </a:solidFill>
              <a:effectLst/>
              <a:uLnTx/>
              <a:uFillTx/>
              <a:latin typeface="Century Gothic"/>
              <a:ea typeface="+mj-ea"/>
            </a:endParaRPr>
          </a:p>
        </p:txBody>
      </p:sp>
      <p:sp>
        <p:nvSpPr>
          <p:cNvPr id="4" name="İçerik Yer Tutucusu 2"/>
          <p:cNvSpPr txBox="1">
            <a:spLocks/>
          </p:cNvSpPr>
          <p:nvPr/>
        </p:nvSpPr>
        <p:spPr>
          <a:xfrm>
            <a:off x="3805938" y="2367781"/>
            <a:ext cx="6591985" cy="377762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Tx/>
              <a:buChar char="-"/>
            </a:pPr>
            <a:r>
              <a:rPr lang="tr-TR" sz="2400" b="1" dirty="0" smtClean="0">
                <a:latin typeface="Times New Roman" pitchFamily="18" charset="0"/>
                <a:cs typeface="Times New Roman" pitchFamily="18" charset="0"/>
              </a:rPr>
              <a:t>KALİTE </a:t>
            </a:r>
          </a:p>
          <a:p>
            <a:pPr>
              <a:buFontTx/>
              <a:buChar char="-"/>
            </a:pPr>
            <a:r>
              <a:rPr lang="tr-TR" sz="2400" b="1" dirty="0" smtClean="0">
                <a:latin typeface="Times New Roman" pitchFamily="18" charset="0"/>
                <a:cs typeface="Times New Roman" pitchFamily="18" charset="0"/>
              </a:rPr>
              <a:t>ŞEFFAFLIK </a:t>
            </a:r>
          </a:p>
          <a:p>
            <a:pPr>
              <a:buFontTx/>
              <a:buChar char="-"/>
            </a:pPr>
            <a:r>
              <a:rPr lang="tr-TR" sz="2400" b="1" dirty="0" smtClean="0">
                <a:latin typeface="Times New Roman" pitchFamily="18" charset="0"/>
                <a:cs typeface="Times New Roman" pitchFamily="18" charset="0"/>
              </a:rPr>
              <a:t>ETİK DEĞERLERE BAĞLILIK </a:t>
            </a:r>
          </a:p>
          <a:p>
            <a:pPr>
              <a:buFontTx/>
              <a:buChar char="-"/>
            </a:pPr>
            <a:r>
              <a:rPr lang="tr-TR" sz="2400" b="1" dirty="0" smtClean="0">
                <a:latin typeface="Times New Roman" pitchFamily="18" charset="0"/>
                <a:cs typeface="Times New Roman" pitchFamily="18" charset="0"/>
              </a:rPr>
              <a:t>KATILIMCILIK </a:t>
            </a:r>
          </a:p>
          <a:p>
            <a:pPr>
              <a:buFontTx/>
              <a:buChar char="-"/>
            </a:pPr>
            <a:r>
              <a:rPr lang="tr-TR" sz="2400" b="1" dirty="0" smtClean="0">
                <a:latin typeface="Times New Roman" pitchFamily="18" charset="0"/>
                <a:cs typeface="Times New Roman" pitchFamily="18" charset="0"/>
              </a:rPr>
              <a:t>ÖĞRENCİ ODAKLILIK </a:t>
            </a:r>
          </a:p>
          <a:p>
            <a:pPr>
              <a:buFontTx/>
              <a:buChar char="-"/>
            </a:pPr>
            <a:r>
              <a:rPr lang="tr-TR" sz="2400" b="1" dirty="0" smtClean="0">
                <a:latin typeface="Times New Roman" pitchFamily="18" charset="0"/>
                <a:cs typeface="Times New Roman" pitchFamily="18" charset="0"/>
              </a:rPr>
              <a:t>SOSYAL SORUMLULUK BİLİNCİ </a:t>
            </a:r>
          </a:p>
          <a:p>
            <a:pPr>
              <a:buFontTx/>
              <a:buChar char="-"/>
            </a:pPr>
            <a:r>
              <a:rPr lang="tr-TR" sz="2400" b="1" dirty="0" smtClean="0">
                <a:latin typeface="Times New Roman" pitchFamily="18" charset="0"/>
                <a:cs typeface="Times New Roman" pitchFamily="18" charset="0"/>
              </a:rPr>
              <a:t>ÇEVREYE DUYARLILIK </a:t>
            </a:r>
          </a:p>
          <a:p>
            <a:pPr>
              <a:buFontTx/>
              <a:buChar char="-"/>
            </a:pPr>
            <a:r>
              <a:rPr lang="tr-TR" sz="2400" b="1" dirty="0" smtClean="0">
                <a:latin typeface="Times New Roman" pitchFamily="18" charset="0"/>
                <a:cs typeface="Times New Roman" pitchFamily="18" charset="0"/>
              </a:rPr>
              <a:t>VERİMLİLİK </a:t>
            </a: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22</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255592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2950871" y="1100625"/>
            <a:ext cx="6290257" cy="66672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4200" b="1" i="0" u="none" strike="noStrike" kern="1200" cap="none" spc="0" normalizeH="0" baseline="0" noProof="0" dirty="0" smtClean="0">
                <a:ln>
                  <a:noFill/>
                </a:ln>
                <a:solidFill>
                  <a:srgbClr val="79113E"/>
                </a:solidFill>
                <a:effectLst/>
                <a:uLnTx/>
                <a:uFillTx/>
                <a:latin typeface="Times New Roman" panose="02020603050405020304" pitchFamily="18" charset="0"/>
                <a:cs typeface="Times New Roman" panose="02020603050405020304" pitchFamily="18" charset="0"/>
              </a:rPr>
              <a:t>Farklılaştırma Stratejisi </a:t>
            </a:r>
            <a:endParaRPr kumimoji="0" lang="tr-TR" sz="4200" b="1" i="0" u="none" strike="noStrike" kern="1200" cap="none" spc="0" normalizeH="0" baseline="0" noProof="0" dirty="0">
              <a:ln>
                <a:noFill/>
              </a:ln>
              <a:solidFill>
                <a:srgbClr val="79113E"/>
              </a:solidFill>
              <a:effectLst/>
              <a:uLnTx/>
              <a:uFillTx/>
              <a:latin typeface="Times New Roman" panose="02020603050405020304" pitchFamily="18" charset="0"/>
              <a:cs typeface="Times New Roman" panose="02020603050405020304" pitchFamily="18" charset="0"/>
            </a:endParaRPr>
          </a:p>
        </p:txBody>
      </p:sp>
      <p:sp>
        <p:nvSpPr>
          <p:cNvPr id="4" name="İçerik Yer Tutucusu 2"/>
          <p:cNvSpPr txBox="1">
            <a:spLocks/>
          </p:cNvSpPr>
          <p:nvPr/>
        </p:nvSpPr>
        <p:spPr>
          <a:xfrm>
            <a:off x="2545649" y="1767352"/>
            <a:ext cx="8229600" cy="42812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tr-TR" sz="2800" dirty="0" smtClean="0">
                <a:latin typeface="Times New Roman" panose="02020603050405020304" pitchFamily="18" charset="0"/>
                <a:cs typeface="Times New Roman" panose="02020603050405020304" pitchFamily="18" charset="0"/>
              </a:rPr>
              <a:t>Farklılaşma stratejisi; üniversitenin yükseköğretim sektöründe konumlandırılması, inşa etmek istediği yetkinliklerinin belirlenmesi, algı ve itibarının nasıl olması gerektiği gibi hususları açığa kavuşturarak misyon, vizyon ve temel değerler ile stratejik planın amaç ve hedefleri arasında bir köprü görevi görür.</a:t>
            </a:r>
            <a:endParaRPr lang="tr-TR" sz="2800" dirty="0">
              <a:latin typeface="Times New Roman" panose="02020603050405020304" pitchFamily="18" charset="0"/>
              <a:cs typeface="Times New Roman" panose="02020603050405020304" pitchFamily="18" charset="0"/>
            </a:endParaRP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23</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28499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2481345" y="897722"/>
            <a:ext cx="8130020" cy="1263244"/>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rgbClr val="79113E"/>
                </a:solidFill>
                <a:effectLst/>
                <a:uLnTx/>
                <a:uFillTx/>
                <a:latin typeface="Times New Roman" panose="02020603050405020304" pitchFamily="18" charset="0"/>
                <a:cs typeface="Times New Roman" panose="02020603050405020304" pitchFamily="18" charset="0"/>
              </a:rPr>
              <a:t>Üniversitenin geliştirebileceği farklılaşma stratejisi şu temel tercihlerden oluşabilir;</a:t>
            </a:r>
            <a:endParaRPr kumimoji="0" lang="tr-TR" sz="3600" b="1" i="0" u="none" strike="noStrike" kern="1200" cap="none" spc="0" normalizeH="0" baseline="0" noProof="0" dirty="0">
              <a:ln>
                <a:noFill/>
              </a:ln>
              <a:solidFill>
                <a:srgbClr val="79113E"/>
              </a:solidFill>
              <a:effectLst/>
              <a:uLnTx/>
              <a:uFillTx/>
              <a:latin typeface="Times New Roman" panose="02020603050405020304" pitchFamily="18" charset="0"/>
              <a:cs typeface="Times New Roman" panose="02020603050405020304" pitchFamily="18" charset="0"/>
            </a:endParaRPr>
          </a:p>
        </p:txBody>
      </p:sp>
      <p:sp>
        <p:nvSpPr>
          <p:cNvPr id="4" name="İçerik Yer Tutucusu 2"/>
          <p:cNvSpPr txBox="1">
            <a:spLocks/>
          </p:cNvSpPr>
          <p:nvPr/>
        </p:nvSpPr>
        <p:spPr>
          <a:xfrm>
            <a:off x="2481345" y="2378034"/>
            <a:ext cx="7646504" cy="40991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2000" b="1" i="0" u="none" strike="noStrike" kern="1200" cap="none" spc="0" normalizeH="0" baseline="0" noProof="0" dirty="0" smtClean="0">
                <a:ln>
                  <a:noFill/>
                </a:ln>
                <a:solidFill>
                  <a:srgbClr val="79113E"/>
                </a:solidFill>
                <a:effectLst/>
                <a:uLnTx/>
                <a:uFillTx/>
                <a:latin typeface="Century Gothic"/>
                <a:ea typeface="+mn-ea"/>
                <a:cs typeface="+mn-cs"/>
              </a:rPr>
              <a:t>Konum tercihi: </a:t>
            </a:r>
            <a:r>
              <a:rPr kumimoji="0" lang="tr-TR" sz="1800" b="0"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Üniversitenin yükseköğretim sektöründe türünü belirten en genel tercihinin yapılması </a:t>
            </a:r>
          </a:p>
          <a:p>
            <a:pPr marL="0" marR="0" lvl="0" indent="0" algn="ctr"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tr-TR" sz="1800" b="0"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      </a:t>
            </a:r>
            <a:r>
              <a:rPr kumimoji="0" lang="tr-TR" sz="1800" b="1" i="0" u="none" strike="noStrike" kern="1200" cap="none" spc="0" normalizeH="0" baseline="0" noProof="0" dirty="0" smtClean="0">
                <a:ln>
                  <a:noFill/>
                </a:ln>
                <a:solidFill>
                  <a:srgbClr val="79113E"/>
                </a:solidFill>
                <a:effectLst/>
                <a:uLnTx/>
                <a:uFillTx/>
                <a:latin typeface="Century Gothic"/>
                <a:ea typeface="+mn-ea"/>
                <a:cs typeface="+mn-cs"/>
              </a:rPr>
              <a:t>ARAŞTIRMA-EĞİTİM-GİRİŞİMCİLİK</a:t>
            </a: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2000" b="1" i="0" u="none" strike="noStrike" kern="1200" cap="none" spc="0" normalizeH="0" baseline="0" noProof="0" dirty="0" smtClean="0">
                <a:ln>
                  <a:noFill/>
                </a:ln>
                <a:solidFill>
                  <a:srgbClr val="79113E"/>
                </a:solidFill>
                <a:effectLst/>
                <a:uLnTx/>
                <a:uFillTx/>
                <a:latin typeface="Century Gothic"/>
                <a:ea typeface="+mn-ea"/>
                <a:cs typeface="+mn-cs"/>
              </a:rPr>
              <a:t>Başarı bölgesi tercihi: </a:t>
            </a:r>
            <a:r>
              <a:rPr kumimoji="0" lang="tr-TR" sz="1800" b="0"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Tercih edilen konumda rakiplerinden farklılaşarak üniversitenin başarılı olabilmesi için önceliklerinin belirlenmesi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2000" b="1" i="0" u="none" strike="noStrike" kern="1200" cap="none" spc="0" normalizeH="0" baseline="0" noProof="0" dirty="0" smtClean="0">
                <a:ln>
                  <a:noFill/>
                </a:ln>
                <a:solidFill>
                  <a:srgbClr val="79113E"/>
                </a:solidFill>
                <a:effectLst/>
                <a:uLnTx/>
                <a:uFillTx/>
                <a:latin typeface="Century Gothic"/>
                <a:ea typeface="+mn-ea"/>
                <a:cs typeface="+mn-cs"/>
              </a:rPr>
              <a:t>Değer sunumu tercihi:</a:t>
            </a:r>
            <a:r>
              <a:rPr kumimoji="0" lang="tr-TR" sz="2000" b="1" i="0" u="none" strike="noStrike" kern="1200" cap="none" spc="0" normalizeH="0" baseline="0" noProof="0" dirty="0" smtClean="0">
                <a:ln>
                  <a:noFill/>
                </a:ln>
                <a:solidFill>
                  <a:srgbClr val="C00000"/>
                </a:solidFill>
                <a:effectLst/>
                <a:uLnTx/>
                <a:uFillTx/>
                <a:latin typeface="Century Gothic"/>
                <a:ea typeface="+mn-ea"/>
                <a:cs typeface="+mn-cs"/>
              </a:rPr>
              <a:t> </a:t>
            </a:r>
            <a:r>
              <a:rPr kumimoji="0" lang="tr-TR" sz="1800" b="0"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Konum ve başarı bölgesi tercihlerini uygulayabilmek için geliştirilecek veya öne çıkarılacak hizmet setinin belirlenmesi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2000" b="1" i="0" u="none" strike="noStrike" kern="1200" cap="none" spc="0" normalizeH="0" baseline="0" noProof="0" dirty="0" smtClean="0">
                <a:ln>
                  <a:noFill/>
                </a:ln>
                <a:solidFill>
                  <a:srgbClr val="79113E"/>
                </a:solidFill>
                <a:effectLst/>
                <a:uLnTx/>
                <a:uFillTx/>
                <a:latin typeface="Century Gothic"/>
                <a:ea typeface="+mn-ea"/>
                <a:cs typeface="+mn-cs"/>
              </a:rPr>
              <a:t>Temel yetkinlik tercihi: </a:t>
            </a:r>
            <a:r>
              <a:rPr kumimoji="0" lang="tr-TR" sz="1800" b="0"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Konum, başarı bölgesi ve değer sunumu tercihlerinin uygulanmasında kurum içi kaynak ve kabiliyetlerin geliştirilmesi</a:t>
            </a:r>
            <a:endParaRPr kumimoji="0" lang="tr-TR" sz="1800" b="0"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24</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654839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2812211" y="1715401"/>
            <a:ext cx="7219684" cy="42195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A53010"/>
              </a:buClr>
              <a:buSzTx/>
              <a:buNone/>
              <a:tabLst/>
              <a:defRPr/>
            </a:pPr>
            <a:r>
              <a:rPr kumimoji="0" lang="tr-TR" sz="4000" b="1" i="0" u="none" strike="noStrike" kern="1200" cap="none" spc="0" normalizeH="0" baseline="0" noProof="0" dirty="0" smtClean="0">
                <a:ln>
                  <a:noFill/>
                </a:ln>
                <a:solidFill>
                  <a:srgbClr val="79113E"/>
                </a:solidFill>
                <a:effectLst/>
                <a:uLnTx/>
                <a:uFillTx/>
                <a:latin typeface="Times New Roman" panose="02020603050405020304" pitchFamily="18" charset="0"/>
                <a:cs typeface="Times New Roman" panose="02020603050405020304" pitchFamily="18" charset="0"/>
              </a:rPr>
              <a:t>Strateji Geliştirme </a:t>
            </a:r>
          </a:p>
          <a:p>
            <a:pPr marL="0" marR="0" lvl="0" indent="0" algn="ctr" defTabSz="457200" rtl="0" eaLnBrk="1" fontAlgn="auto" latinLnBrk="0" hangingPunct="1">
              <a:lnSpc>
                <a:spcPct val="100000"/>
              </a:lnSpc>
              <a:spcBef>
                <a:spcPts val="0"/>
              </a:spcBef>
              <a:spcAft>
                <a:spcPts val="0"/>
              </a:spcAft>
              <a:buClr>
                <a:srgbClr val="A53010"/>
              </a:buClr>
              <a:buSzTx/>
              <a:buNone/>
              <a:tabLst/>
              <a:defRPr/>
            </a:pPr>
            <a:endParaRPr kumimoji="0" lang="tr-TR" sz="2000" b="1" i="0" u="none" strike="noStrike" kern="1200" cap="none" spc="0" normalizeH="0" baseline="0" noProof="0" dirty="0" smtClean="0">
              <a:ln>
                <a:noFill/>
              </a:ln>
              <a:solidFill>
                <a:srgbClr val="79113E"/>
              </a:solidFill>
              <a:effectLst/>
              <a:uLnTx/>
              <a:uFillTx/>
              <a:latin typeface="Times New Roman" panose="02020603050405020304" pitchFamily="18" charset="0"/>
              <a:cs typeface="Times New Roman" panose="02020603050405020304" pitchFamily="18" charset="0"/>
            </a:endParaRPr>
          </a:p>
          <a:p>
            <a:pPr>
              <a:buClr>
                <a:srgbClr val="A53010"/>
              </a:buClr>
            </a:pPr>
            <a:r>
              <a:rPr kumimoji="0" lang="tr-TR" sz="30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AMAÇ, </a:t>
            </a:r>
          </a:p>
          <a:p>
            <a:pPr>
              <a:buClr>
                <a:srgbClr val="A53010"/>
              </a:buClr>
            </a:pPr>
            <a:r>
              <a:rPr kumimoji="0" lang="tr-TR" sz="30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HEDEF ve</a:t>
            </a:r>
          </a:p>
          <a:p>
            <a:pPr>
              <a:buClr>
                <a:srgbClr val="A53010"/>
              </a:buClr>
            </a:pPr>
            <a:r>
              <a:rPr kumimoji="0" lang="tr-TR" sz="30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PERFORMANS GÖSTERGESİ </a:t>
            </a:r>
          </a:p>
          <a:p>
            <a:pPr marL="0" marR="0" lvl="0" indent="0"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tr-TR" sz="30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İLE STRATEJİLERİN BELİRLENMESİ </a:t>
            </a:r>
            <a:endParaRPr kumimoji="0" lang="tr-TR" sz="3000"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p:txBody>
      </p:sp>
      <p:sp>
        <p:nvSpPr>
          <p:cNvPr id="6"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7"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25</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1121086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712498" y="1546591"/>
            <a:ext cx="6589199" cy="69573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b="1" dirty="0" smtClean="0">
                <a:solidFill>
                  <a:srgbClr val="79113E"/>
                </a:solidFill>
                <a:latin typeface="Times New Roman" panose="02020603050405020304" pitchFamily="18" charset="0"/>
                <a:cs typeface="Times New Roman" panose="02020603050405020304" pitchFamily="18" charset="0"/>
              </a:rPr>
              <a:t>Amaçlar</a:t>
            </a:r>
            <a:endParaRPr lang="en-US" b="1" dirty="0" smtClean="0">
              <a:solidFill>
                <a:srgbClr val="79113E"/>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2712498" y="2439292"/>
            <a:ext cx="6934200" cy="326222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lnSpc>
                <a:spcPct val="90000"/>
              </a:lnSpc>
            </a:pPr>
            <a:r>
              <a:rPr lang="tr-TR" sz="2400" dirty="0" smtClean="0">
                <a:latin typeface="Times New Roman" panose="02020603050405020304" pitchFamily="18" charset="0"/>
                <a:cs typeface="Times New Roman" panose="02020603050405020304" pitchFamily="18" charset="0"/>
              </a:rPr>
              <a:t>Kuruluşun ulaşmayı hedeflediği sonuçların kavramsal ifadesidir.</a:t>
            </a:r>
          </a:p>
          <a:p>
            <a:pPr algn="just">
              <a:lnSpc>
                <a:spcPct val="90000"/>
              </a:lnSpc>
            </a:pPr>
            <a:r>
              <a:rPr lang="tr-TR" sz="2400" dirty="0" smtClean="0">
                <a:latin typeface="Times New Roman" panose="02020603050405020304" pitchFamily="18" charset="0"/>
                <a:cs typeface="Times New Roman" panose="02020603050405020304" pitchFamily="18" charset="0"/>
              </a:rPr>
              <a:t>Vizyon, misyon ve ilkelere  uygun olmalıdır.</a:t>
            </a:r>
          </a:p>
          <a:p>
            <a:pPr algn="just">
              <a:lnSpc>
                <a:spcPct val="90000"/>
              </a:lnSpc>
            </a:pPr>
            <a:r>
              <a:rPr lang="tr-TR" sz="2400" dirty="0" smtClean="0">
                <a:latin typeface="Times New Roman" panose="02020603050405020304" pitchFamily="18" charset="0"/>
                <a:cs typeface="Times New Roman" panose="02020603050405020304" pitchFamily="18" charset="0"/>
              </a:rPr>
              <a:t>Kavramsal ifadelerdir, yön belirlerler.</a:t>
            </a:r>
          </a:p>
          <a:p>
            <a:pPr algn="just">
              <a:lnSpc>
                <a:spcPct val="90000"/>
              </a:lnSpc>
            </a:pPr>
            <a:r>
              <a:rPr lang="tr-TR" sz="2400" dirty="0" smtClean="0">
                <a:latin typeface="Times New Roman" panose="02020603050405020304" pitchFamily="18" charset="0"/>
                <a:cs typeface="Times New Roman" panose="02020603050405020304" pitchFamily="18" charset="0"/>
              </a:rPr>
              <a:t>Orta vadeli bir zaman dilimini kapsar.</a:t>
            </a:r>
          </a:p>
          <a:p>
            <a:pPr algn="just">
              <a:lnSpc>
                <a:spcPct val="90000"/>
              </a:lnSpc>
            </a:pPr>
            <a:r>
              <a:rPr lang="tr-TR" sz="2400" dirty="0" smtClean="0">
                <a:latin typeface="Times New Roman" panose="02020603050405020304" pitchFamily="18" charset="0"/>
                <a:cs typeface="Times New Roman" panose="02020603050405020304" pitchFamily="18" charset="0"/>
              </a:rPr>
              <a:t>Önemli dışsal değişiklikler olmadığı sürece değiştirilmemelidir.</a:t>
            </a:r>
            <a:endParaRPr lang="en-US" sz="2400" dirty="0" smtClean="0">
              <a:latin typeface="Times New Roman" panose="02020603050405020304" pitchFamily="18" charset="0"/>
              <a:cs typeface="Times New Roman" panose="02020603050405020304" pitchFamily="18" charset="0"/>
            </a:endParaRP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26</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73628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2890318" y="1533334"/>
            <a:ext cx="7055939" cy="1220711"/>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5300" b="1" i="0" u="none" strike="noStrike" kern="1200" cap="none" spc="0" normalizeH="0" baseline="0" noProof="0" dirty="0" smtClean="0">
                <a:ln>
                  <a:noFill/>
                </a:ln>
                <a:solidFill>
                  <a:srgbClr val="79113E"/>
                </a:solidFill>
                <a:effectLst/>
                <a:uLnTx/>
                <a:uFillTx/>
                <a:latin typeface="Times New Roman" pitchFamily="18" charset="0"/>
                <a:ea typeface="+mj-ea"/>
                <a:cs typeface="Times New Roman" pitchFamily="18" charset="0"/>
              </a:rPr>
              <a:t>Fırat Üniversitesi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5300" b="1" i="0" u="none" strike="noStrike" kern="1200" cap="none" spc="0" normalizeH="0" baseline="0" noProof="0" dirty="0" smtClean="0">
                <a:ln>
                  <a:noFill/>
                </a:ln>
                <a:solidFill>
                  <a:srgbClr val="79113E"/>
                </a:solidFill>
                <a:effectLst/>
                <a:uLnTx/>
                <a:uFillTx/>
                <a:latin typeface="Times New Roman" pitchFamily="18" charset="0"/>
                <a:ea typeface="+mj-ea"/>
                <a:cs typeface="Times New Roman" pitchFamily="18" charset="0"/>
              </a:rPr>
              <a:t>Stratejik Amaçları</a:t>
            </a:r>
            <a:endParaRPr kumimoji="0" lang="tr-TR" sz="3600" b="0" i="0" u="none" strike="noStrike" kern="1200" cap="none" spc="0" normalizeH="0" baseline="0" noProof="0" dirty="0">
              <a:ln>
                <a:noFill/>
              </a:ln>
              <a:solidFill>
                <a:srgbClr val="79113E"/>
              </a:solidFill>
              <a:effectLst/>
              <a:uLnTx/>
              <a:uFillTx/>
              <a:latin typeface="Century Gothic"/>
              <a:ea typeface="+mj-ea"/>
            </a:endParaRPr>
          </a:p>
        </p:txBody>
      </p:sp>
      <p:sp>
        <p:nvSpPr>
          <p:cNvPr id="4" name="İçerik Yer Tutucusu 2"/>
          <p:cNvSpPr txBox="1">
            <a:spLocks/>
          </p:cNvSpPr>
          <p:nvPr/>
        </p:nvSpPr>
        <p:spPr>
          <a:xfrm>
            <a:off x="3097352" y="3133608"/>
            <a:ext cx="7677040" cy="211987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tr-TR" b="1" dirty="0" smtClean="0">
                <a:solidFill>
                  <a:srgbClr val="79113E"/>
                </a:solidFill>
                <a:latin typeface="Times New Roman" pitchFamily="18" charset="0"/>
                <a:cs typeface="Times New Roman" pitchFamily="18" charset="0"/>
              </a:rPr>
              <a:t>Stratejik Amaç-1: </a:t>
            </a:r>
            <a:r>
              <a:rPr lang="tr-TR" b="1" dirty="0" smtClean="0">
                <a:latin typeface="Times New Roman" pitchFamily="18" charset="0"/>
                <a:cs typeface="Times New Roman" pitchFamily="18" charset="0"/>
              </a:rPr>
              <a:t>Eğitim-Öğretin ve Sosyal Yaşam Kalitesini Artırmak</a:t>
            </a:r>
          </a:p>
          <a:p>
            <a:pPr marL="0" indent="0">
              <a:buFont typeface="Wingdings 3" charset="2"/>
              <a:buNone/>
            </a:pPr>
            <a:r>
              <a:rPr lang="tr-TR" b="1" dirty="0" smtClean="0">
                <a:solidFill>
                  <a:srgbClr val="79113E"/>
                </a:solidFill>
                <a:latin typeface="Times New Roman" pitchFamily="18" charset="0"/>
                <a:cs typeface="Times New Roman" pitchFamily="18" charset="0"/>
              </a:rPr>
              <a:t>Stratejik Amaç-2: </a:t>
            </a:r>
            <a:r>
              <a:rPr lang="tr-TR" b="1" dirty="0" smtClean="0">
                <a:latin typeface="Times New Roman" pitchFamily="18" charset="0"/>
                <a:cs typeface="Times New Roman" pitchFamily="18" charset="0"/>
              </a:rPr>
              <a:t>Bilimsel Araştırma Faaliyetlerinin Geliştirilmesi </a:t>
            </a:r>
          </a:p>
          <a:p>
            <a:pPr marL="0" indent="0">
              <a:buFont typeface="Wingdings 3" charset="2"/>
              <a:buNone/>
            </a:pPr>
            <a:r>
              <a:rPr lang="tr-TR" b="1" dirty="0" smtClean="0">
                <a:solidFill>
                  <a:srgbClr val="79113E"/>
                </a:solidFill>
                <a:latin typeface="Times New Roman" pitchFamily="18" charset="0"/>
                <a:cs typeface="Times New Roman" pitchFamily="18" charset="0"/>
              </a:rPr>
              <a:t>Stratejik Amaç-3: </a:t>
            </a:r>
            <a:r>
              <a:rPr lang="tr-TR" b="1" dirty="0" smtClean="0">
                <a:latin typeface="Times New Roman" pitchFamily="18" charset="0"/>
                <a:cs typeface="Times New Roman" pitchFamily="18" charset="0"/>
              </a:rPr>
              <a:t>Topluma yönelik hizmetleri geliştirmek </a:t>
            </a:r>
          </a:p>
          <a:p>
            <a:pPr marL="0" indent="0">
              <a:buFont typeface="Wingdings 3" charset="2"/>
              <a:buNone/>
            </a:pPr>
            <a:r>
              <a:rPr lang="tr-TR" b="1" dirty="0" smtClean="0">
                <a:solidFill>
                  <a:srgbClr val="79113E"/>
                </a:solidFill>
                <a:latin typeface="Times New Roman" pitchFamily="18" charset="0"/>
                <a:cs typeface="Times New Roman" pitchFamily="18" charset="0"/>
              </a:rPr>
              <a:t>Stratejik Amaç-4: </a:t>
            </a:r>
            <a:r>
              <a:rPr lang="tr-TR" b="1" dirty="0" smtClean="0">
                <a:latin typeface="Times New Roman" pitchFamily="18" charset="0"/>
                <a:cs typeface="Times New Roman" pitchFamily="18" charset="0"/>
              </a:rPr>
              <a:t>Üniversite-Kamu-Özel Sektör İşbirliğini güçlendirmek </a:t>
            </a:r>
          </a:p>
          <a:p>
            <a:pPr marL="0" indent="0">
              <a:buFont typeface="Wingdings 3" charset="2"/>
              <a:buNone/>
            </a:pPr>
            <a:r>
              <a:rPr lang="tr-TR" b="1" dirty="0" smtClean="0">
                <a:solidFill>
                  <a:srgbClr val="79113E"/>
                </a:solidFill>
                <a:latin typeface="Times New Roman" pitchFamily="18" charset="0"/>
                <a:cs typeface="Times New Roman" pitchFamily="18" charset="0"/>
              </a:rPr>
              <a:t>Stratejik Amaç-5: </a:t>
            </a:r>
            <a:r>
              <a:rPr lang="tr-TR" b="1" dirty="0" smtClean="0">
                <a:latin typeface="Times New Roman" pitchFamily="18" charset="0"/>
                <a:cs typeface="Times New Roman" pitchFamily="18" charset="0"/>
              </a:rPr>
              <a:t>Kurumsal yapıyı güçlendirmek </a:t>
            </a: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27</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366138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1631829" y="1033281"/>
            <a:ext cx="8928340" cy="13025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4200" b="1" i="0" u="none" strike="noStrike" kern="1200" cap="none" spc="0" normalizeH="0" baseline="0" noProof="0" dirty="0" smtClean="0">
                <a:ln>
                  <a:noFill/>
                </a:ln>
                <a:solidFill>
                  <a:srgbClr val="79113E"/>
                </a:solidFill>
                <a:effectLst/>
                <a:uLnTx/>
                <a:uFillTx/>
                <a:latin typeface="Times New Roman" panose="02020603050405020304" pitchFamily="18" charset="0"/>
                <a:cs typeface="Times New Roman" panose="02020603050405020304" pitchFamily="18" charset="0"/>
              </a:rPr>
              <a:t>Hedef Riskleri ve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4200" b="1" i="0" u="none" strike="noStrike" kern="1200" cap="none" spc="0" normalizeH="0" baseline="0" noProof="0" dirty="0" smtClean="0">
                <a:ln>
                  <a:noFill/>
                </a:ln>
                <a:solidFill>
                  <a:srgbClr val="79113E"/>
                </a:solidFill>
                <a:effectLst/>
                <a:uLnTx/>
                <a:uFillTx/>
                <a:latin typeface="Times New Roman" panose="02020603050405020304" pitchFamily="18" charset="0"/>
                <a:cs typeface="Times New Roman" panose="02020603050405020304" pitchFamily="18" charset="0"/>
              </a:rPr>
              <a:t>Kontrol Faaliyetleri </a:t>
            </a:r>
            <a:endParaRPr kumimoji="0" lang="tr-TR" sz="4200" b="1" i="0" u="none" strike="noStrike" kern="1200" cap="none" spc="0" normalizeH="0" baseline="0" noProof="0" dirty="0">
              <a:ln>
                <a:noFill/>
              </a:ln>
              <a:solidFill>
                <a:srgbClr val="79113E"/>
              </a:solidFill>
              <a:effectLst/>
              <a:uLnTx/>
              <a:uFillTx/>
              <a:latin typeface="Times New Roman" panose="02020603050405020304" pitchFamily="18" charset="0"/>
              <a:cs typeface="Times New Roman" panose="02020603050405020304" pitchFamily="18" charset="0"/>
            </a:endParaRPr>
          </a:p>
        </p:txBody>
      </p:sp>
      <p:sp>
        <p:nvSpPr>
          <p:cNvPr id="4" name="İçerik Yer Tutucusu 2"/>
          <p:cNvSpPr txBox="1">
            <a:spLocks/>
          </p:cNvSpPr>
          <p:nvPr/>
        </p:nvSpPr>
        <p:spPr>
          <a:xfrm>
            <a:off x="2800007" y="2405540"/>
            <a:ext cx="6591985" cy="322984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ctr"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24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Hedeflerin belirlenmesi ve detaylandırılması aşamalarında her bir hedefe ilişkin risklerin tespit edilerek analiz edilmesi ve bu risklere ilişkin önlemlerin belirlenmesi gerekir. Hedefe ulaşmada karşılaşılabilecek riskler, açıklamaları ve kontrol faaliyetleriyle birlikte tanımlanır</a:t>
            </a:r>
            <a:endParaRPr kumimoji="0" lang="tr-TR" sz="2400"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28</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32704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767003" y="1450272"/>
            <a:ext cx="6589199" cy="8778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tr-TR" sz="4200" b="1" dirty="0" err="1" smtClean="0">
                <a:solidFill>
                  <a:srgbClr val="79113E"/>
                </a:solidFill>
                <a:latin typeface="Times New Roman" panose="02020603050405020304" pitchFamily="18" charset="0"/>
                <a:cs typeface="Times New Roman" panose="02020603050405020304" pitchFamily="18" charset="0"/>
              </a:rPr>
              <a:t>Maliyetlendirme</a:t>
            </a:r>
            <a:endParaRPr lang="en-US" sz="4200" b="1" dirty="0" smtClean="0">
              <a:solidFill>
                <a:srgbClr val="79113E"/>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3074768" y="2558807"/>
            <a:ext cx="6591985" cy="28524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tr-TR" sz="2400" dirty="0" smtClean="0">
                <a:latin typeface="Times New Roman" panose="02020603050405020304" pitchFamily="18" charset="0"/>
                <a:cs typeface="Times New Roman" panose="02020603050405020304" pitchFamily="18" charset="0"/>
              </a:rPr>
              <a:t>Kuruluşun amaç ve hedeflerine yönelik stratejiler doğrultusunda gerçekleştirilecek faaliyet ve projeler ile bunların kaynak ihtiyacının belirlendiği aşamadır.</a:t>
            </a:r>
          </a:p>
          <a:p>
            <a:pPr algn="just">
              <a:lnSpc>
                <a:spcPct val="20000"/>
              </a:lnSpc>
              <a:buFontTx/>
              <a:buNone/>
            </a:pPr>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Faaliyet ve projelerin kuruluşun stratejik planında yer alması zorunlu değildir.</a:t>
            </a:r>
            <a:endParaRPr lang="en-US" sz="2400" dirty="0" smtClean="0">
              <a:latin typeface="Times New Roman" panose="02020603050405020304" pitchFamily="18" charset="0"/>
              <a:cs typeface="Times New Roman" panose="02020603050405020304" pitchFamily="18" charset="0"/>
            </a:endParaRP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29</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162367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114870" y="553767"/>
            <a:ext cx="6583362" cy="86836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smtClean="0">
                <a:solidFill>
                  <a:srgbClr val="79113E"/>
                </a:solidFill>
                <a:latin typeface="Times New Roman" panose="02020603050405020304" pitchFamily="18" charset="0"/>
                <a:cs typeface="Times New Roman" panose="02020603050405020304" pitchFamily="18" charset="0"/>
              </a:rPr>
              <a:t>Neden Stratejik Planlama</a:t>
            </a:r>
          </a:p>
        </p:txBody>
      </p:sp>
      <p:sp>
        <p:nvSpPr>
          <p:cNvPr id="6" name="Rectangle 3"/>
          <p:cNvSpPr txBox="1">
            <a:spLocks noChangeArrowheads="1"/>
          </p:cNvSpPr>
          <p:nvPr/>
        </p:nvSpPr>
        <p:spPr>
          <a:xfrm>
            <a:off x="3230021" y="1716537"/>
            <a:ext cx="6468211" cy="40335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spcAft>
                <a:spcPct val="20000"/>
              </a:spcAft>
              <a:buClr>
                <a:srgbClr val="C00000"/>
              </a:buCl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Geleceğe/ileriye yönelik düşünme</a:t>
            </a:r>
          </a:p>
          <a:p>
            <a:pPr marL="342900" indent="-342900" algn="l">
              <a:spcAft>
                <a:spcPct val="20000"/>
              </a:spcAft>
              <a:buClr>
                <a:srgbClr val="C00000"/>
              </a:buCl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Politika oluşturma kapasitesinin güçlendirilmesi</a:t>
            </a:r>
          </a:p>
          <a:p>
            <a:pPr marL="342900" indent="-342900" algn="l">
              <a:spcAft>
                <a:spcPct val="20000"/>
              </a:spcAft>
              <a:buClr>
                <a:srgbClr val="C00000"/>
              </a:buCl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Orta vadeli ve somut hedeflere dayalı planlama anlayışının geliştirilmesi</a:t>
            </a:r>
          </a:p>
          <a:p>
            <a:pPr marL="342900" indent="-342900" algn="l">
              <a:spcAft>
                <a:spcPct val="20000"/>
              </a:spcAft>
              <a:buClr>
                <a:srgbClr val="C00000"/>
              </a:buCl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Amaçta-algıda-duyguda </a:t>
            </a:r>
            <a:r>
              <a:rPr lang="tr-TR" dirty="0" smtClean="0">
                <a:latin typeface="Times New Roman" panose="02020603050405020304" pitchFamily="18" charset="0"/>
                <a:cs typeface="Times New Roman" panose="02020603050405020304" pitchFamily="18" charset="0"/>
              </a:rPr>
              <a:t>birlik</a:t>
            </a:r>
          </a:p>
          <a:p>
            <a:pPr marL="342900" indent="-342900" algn="l">
              <a:spcAft>
                <a:spcPct val="20000"/>
              </a:spcAft>
              <a:buClr>
                <a:srgbClr val="C00000"/>
              </a:buClr>
              <a:buFont typeface="Wingdings" panose="05000000000000000000" pitchFamily="2" charset="2"/>
              <a:buChar char="Ø"/>
            </a:pPr>
            <a:r>
              <a:rPr lang="tr-TR" dirty="0">
                <a:latin typeface="Times New Roman" panose="02020603050405020304" pitchFamily="18" charset="0"/>
                <a:cs typeface="Times New Roman" panose="02020603050405020304" pitchFamily="18" charset="0"/>
              </a:rPr>
              <a:t>Performansın öne </a:t>
            </a:r>
            <a:r>
              <a:rPr lang="tr-TR" dirty="0" smtClean="0">
                <a:latin typeface="Times New Roman" panose="02020603050405020304" pitchFamily="18" charset="0"/>
                <a:cs typeface="Times New Roman" panose="02020603050405020304" pitchFamily="18" charset="0"/>
              </a:rPr>
              <a:t>çıkarılması</a:t>
            </a:r>
            <a:endParaRPr lang="tr-TR" dirty="0">
              <a:latin typeface="Times New Roman" panose="02020603050405020304" pitchFamily="18" charset="0"/>
              <a:cs typeface="Times New Roman" panose="02020603050405020304" pitchFamily="18" charset="0"/>
            </a:endParaRPr>
          </a:p>
          <a:p>
            <a:pPr marL="342900" indent="-342900" algn="l">
              <a:spcAft>
                <a:spcPct val="20000"/>
              </a:spcAft>
              <a:buClr>
                <a:srgbClr val="C00000"/>
              </a:buCl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Stratejik yönetim</a:t>
            </a:r>
            <a:r>
              <a:rPr lang="en-US"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ve</a:t>
            </a:r>
            <a:r>
              <a:rPr lang="en-US"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düşünce</a:t>
            </a:r>
          </a:p>
          <a:p>
            <a:pPr marL="342900" indent="-342900" algn="l">
              <a:spcAft>
                <a:spcPct val="20000"/>
              </a:spcAft>
              <a:buClr>
                <a:srgbClr val="C00000"/>
              </a:buClr>
              <a:buFont typeface="Wingdings" panose="05000000000000000000" pitchFamily="2" charset="2"/>
              <a:buChar char="Ø"/>
            </a:pPr>
            <a:r>
              <a:rPr lang="tr-TR" dirty="0" smtClean="0">
                <a:latin typeface="Times New Roman" panose="02020603050405020304" pitchFamily="18" charset="0"/>
                <a:cs typeface="Times New Roman" panose="02020603050405020304" pitchFamily="18" charset="0"/>
              </a:rPr>
              <a:t>Sonuçlara odaklanma</a:t>
            </a:r>
          </a:p>
          <a:p>
            <a:pPr>
              <a:spcAft>
                <a:spcPct val="20000"/>
              </a:spcAft>
              <a:buClr>
                <a:srgbClr val="C00000"/>
              </a:buClr>
            </a:pPr>
            <a:endParaRPr lang="tr-TR" dirty="0" smtClean="0">
              <a:latin typeface="Times New Roman" panose="02020603050405020304" pitchFamily="18" charset="0"/>
              <a:cs typeface="Times New Roman" panose="02020603050405020304" pitchFamily="18" charset="0"/>
            </a:endParaRPr>
          </a:p>
        </p:txBody>
      </p:sp>
      <p:sp>
        <p:nvSpPr>
          <p:cNvPr id="11"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2"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3</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095756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129423" y="1536545"/>
            <a:ext cx="6589199" cy="8236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200" b="1" dirty="0" smtClean="0">
                <a:solidFill>
                  <a:srgbClr val="79113E"/>
                </a:solidFill>
                <a:latin typeface="Times New Roman" panose="02020603050405020304" pitchFamily="18" charset="0"/>
                <a:cs typeface="Times New Roman" panose="02020603050405020304" pitchFamily="18" charset="0"/>
              </a:rPr>
              <a:t>İzleme ve Değerlendirme</a:t>
            </a:r>
            <a:endParaRPr lang="en-US" sz="4200" b="1" dirty="0" smtClean="0">
              <a:solidFill>
                <a:srgbClr val="79113E"/>
              </a:solidFill>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a:xfrm>
            <a:off x="3241566" y="2489630"/>
            <a:ext cx="6589199" cy="31125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tr-TR" sz="2400" smtClean="0">
                <a:latin typeface="Times New Roman" panose="02020603050405020304" pitchFamily="18" charset="0"/>
                <a:cs typeface="Times New Roman" panose="02020603050405020304" pitchFamily="18" charset="0"/>
              </a:rPr>
              <a:t>Stratejik planlamanın bütün aşamalarını kapsar.</a:t>
            </a:r>
          </a:p>
          <a:p>
            <a:pPr>
              <a:lnSpc>
                <a:spcPct val="90000"/>
              </a:lnSpc>
            </a:pPr>
            <a:r>
              <a:rPr lang="tr-TR" sz="2400" smtClean="0">
                <a:latin typeface="Times New Roman" panose="02020603050405020304" pitchFamily="18" charset="0"/>
                <a:cs typeface="Times New Roman" panose="02020603050405020304" pitchFamily="18" charset="0"/>
              </a:rPr>
              <a:t>Hedeflere ne ölçüde ulaşıldığı sorusuna sistematik olarak cevap verir.</a:t>
            </a:r>
          </a:p>
          <a:p>
            <a:pPr>
              <a:lnSpc>
                <a:spcPct val="90000"/>
              </a:lnSpc>
            </a:pPr>
            <a:r>
              <a:rPr lang="tr-TR" sz="2400" smtClean="0">
                <a:latin typeface="Times New Roman" panose="02020603050405020304" pitchFamily="18" charset="0"/>
                <a:cs typeface="Times New Roman" panose="02020603050405020304" pitchFamily="18" charset="0"/>
              </a:rPr>
              <a:t>Geri besleme sağlar.</a:t>
            </a:r>
          </a:p>
          <a:p>
            <a:pPr>
              <a:lnSpc>
                <a:spcPct val="90000"/>
              </a:lnSpc>
            </a:pPr>
            <a:r>
              <a:rPr lang="tr-TR" sz="2400" smtClean="0">
                <a:latin typeface="Times New Roman" panose="02020603050405020304" pitchFamily="18" charset="0"/>
                <a:cs typeface="Times New Roman" panose="02020603050405020304" pitchFamily="18" charset="0"/>
              </a:rPr>
              <a:t>Planın gözden geçirilmesine baz oluşturur.</a:t>
            </a:r>
          </a:p>
          <a:p>
            <a:pPr>
              <a:lnSpc>
                <a:spcPct val="90000"/>
              </a:lnSpc>
            </a:pPr>
            <a:r>
              <a:rPr lang="tr-TR" sz="2400" smtClean="0">
                <a:latin typeface="Times New Roman" panose="02020603050405020304" pitchFamily="18" charset="0"/>
                <a:cs typeface="Times New Roman" panose="02020603050405020304" pitchFamily="18" charset="0"/>
              </a:rPr>
              <a:t>Kurumsal öğrenmeyi sağlar ve hesap verme sorumluluğu getirir.</a:t>
            </a:r>
            <a:endParaRPr lang="en-US" sz="2400" dirty="0" smtClean="0">
              <a:latin typeface="Times New Roman" panose="02020603050405020304" pitchFamily="18" charset="0"/>
              <a:cs typeface="Times New Roman" panose="02020603050405020304" pitchFamily="18" charset="0"/>
            </a:endParaRPr>
          </a:p>
        </p:txBody>
      </p:sp>
      <p:sp>
        <p:nvSpPr>
          <p:cNvPr id="7"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8"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30</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385133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1880560" y="427424"/>
            <a:ext cx="8988724" cy="76835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b="1" i="0" u="none" strike="noStrike" kern="1200" cap="none" spc="0" normalizeH="0" baseline="0" noProof="0" dirty="0" smtClean="0">
                <a:ln>
                  <a:noFill/>
                </a:ln>
                <a:solidFill>
                  <a:srgbClr val="79113E"/>
                </a:solidFill>
                <a:effectLst/>
                <a:uLnTx/>
                <a:uFillTx/>
                <a:latin typeface="Times New Roman" panose="02020603050405020304" pitchFamily="18" charset="0"/>
                <a:cs typeface="Times New Roman" panose="02020603050405020304" pitchFamily="18" charset="0"/>
              </a:rPr>
              <a:t>Strateji Geliştirme Kurulu Görevleri </a:t>
            </a:r>
            <a:endParaRPr kumimoji="0" lang="tr-TR" b="1" i="0" u="none" strike="noStrike" kern="1200" cap="none" spc="0" normalizeH="0" baseline="0" noProof="0" dirty="0">
              <a:ln>
                <a:noFill/>
              </a:ln>
              <a:solidFill>
                <a:srgbClr val="79113E"/>
              </a:solidFill>
              <a:effectLst/>
              <a:uLnTx/>
              <a:uFillTx/>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2697772" y="1170841"/>
            <a:ext cx="7689984" cy="513879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Stratejik plan hazırlık çalışmalarını yönlendirir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Harcama birimlerinin aktif katılımını sağlar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Stratejik planlama ekibini onaylar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Hazırlık programını onaylar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Durum analizi çalışmalarını yönlendirir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Analiz sonuçları hakkında bilgilendirilir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Tartışmalı hususları görüşüp karara bağlar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Geleceğe bakış çalışmalarını yönlendirir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Alternatif misyon ve vizyon ve temel değer taslaklarından yararlanarak misyon, vizyon ve temel değerlere son şeklini verir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Farklılaştırma stratejilerini yönlendirir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Rektörün perspektifi çerçevesinde gerekli çalışmaları yürütür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Gerek görüldüğünde stratejik planlama ekibinden ayrıntılı çalışma yapmasını ister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Farklılaştırma stratejisine son şeklini verir ve onaylar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Taslak amaçlar ve hedef kartlarını değerlendirerek nihai hale getirir</a:t>
            </a:r>
          </a:p>
        </p:txBody>
      </p:sp>
      <p:sp>
        <p:nvSpPr>
          <p:cNvPr id="9"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0"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31</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423381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1"/>
          <p:cNvSpPr txBox="1">
            <a:spLocks/>
          </p:cNvSpPr>
          <p:nvPr/>
        </p:nvSpPr>
        <p:spPr>
          <a:xfrm>
            <a:off x="2355011" y="417534"/>
            <a:ext cx="7928612" cy="73127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b="1" i="0" u="none" strike="noStrike" kern="1200" cap="none" spc="0" normalizeH="0" baseline="0" noProof="0" dirty="0" smtClean="0">
                <a:ln>
                  <a:noFill/>
                </a:ln>
                <a:solidFill>
                  <a:srgbClr val="79113E"/>
                </a:solidFill>
                <a:effectLst/>
                <a:uLnTx/>
                <a:uFillTx/>
                <a:latin typeface="Times New Roman" panose="02020603050405020304" pitchFamily="18" charset="0"/>
                <a:cs typeface="Times New Roman" panose="02020603050405020304" pitchFamily="18" charset="0"/>
              </a:rPr>
              <a:t>Strateji Planlama Ekibinin Görevleri </a:t>
            </a:r>
            <a:endParaRPr kumimoji="0" lang="tr-TR" b="1" i="0" u="none" strike="noStrike" kern="1200" cap="none" spc="0" normalizeH="0" baseline="0" noProof="0" dirty="0">
              <a:ln>
                <a:noFill/>
              </a:ln>
              <a:solidFill>
                <a:srgbClr val="79113E"/>
              </a:solidFill>
              <a:effectLst/>
              <a:uLnTx/>
              <a:uFillTx/>
              <a:latin typeface="Times New Roman" panose="02020603050405020304" pitchFamily="18" charset="0"/>
              <a:cs typeface="Times New Roman" panose="02020603050405020304" pitchFamily="18" charset="0"/>
            </a:endParaRPr>
          </a:p>
        </p:txBody>
      </p:sp>
      <p:sp>
        <p:nvSpPr>
          <p:cNvPr id="7" name="İçerik Yer Tutucusu 2"/>
          <p:cNvSpPr txBox="1">
            <a:spLocks/>
          </p:cNvSpPr>
          <p:nvPr/>
        </p:nvSpPr>
        <p:spPr>
          <a:xfrm>
            <a:off x="2635841" y="1217823"/>
            <a:ext cx="7553739" cy="52432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Eğitim </a:t>
            </a:r>
            <a:r>
              <a:rPr kumimoji="0" lang="tr-TR" sz="1800" b="1" i="0" u="none" strike="noStrike" kern="1200" cap="none" spc="0" normalizeH="0" baseline="0" noProof="0" dirty="0" err="1" smtClean="0">
                <a:ln>
                  <a:noFill/>
                </a:ln>
                <a:solidFill>
                  <a:sysClr val="windowText" lastClr="000000">
                    <a:lumMod val="75000"/>
                    <a:lumOff val="25000"/>
                  </a:sysClr>
                </a:solidFill>
                <a:effectLst/>
                <a:uLnTx/>
                <a:uFillTx/>
                <a:latin typeface="Century Gothic"/>
                <a:ea typeface="+mn-ea"/>
                <a:cs typeface="+mn-cs"/>
              </a:rPr>
              <a:t>vb</a:t>
            </a: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 ihtiyaçları tespit eder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Hazırlık programı oluşturur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Eğitim çalışmalarına katılır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Gerekirse alt çalışma grupları oluşturur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Durum analizi çalışmalarını paydaşların katkısını alarak yürütür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Analiz sonuçlarını değerlendirir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Misyon, vizyon ve temel değerlere yönelik alternatif çalışmaları hazırlar ve paydaşların katkısını alır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Gerekli durumlarda ayrıntılı çalışmaları yürütür ve strateji geliştirme kuruluna sunar </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Taslak amaçlar ile hedeflerin harcama birimleri ile iş birliği içinde ve farklılaşma stratejisi çerçevesinde belirler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1800" b="1" i="0" u="none" strike="noStrike" kern="1200" cap="none" spc="0" normalizeH="0" baseline="0" noProof="0" dirty="0" smtClean="0">
                <a:ln>
                  <a:noFill/>
                </a:ln>
                <a:solidFill>
                  <a:sysClr val="windowText" lastClr="000000">
                    <a:lumMod val="75000"/>
                    <a:lumOff val="25000"/>
                  </a:sysClr>
                </a:solidFill>
                <a:effectLst/>
                <a:uLnTx/>
                <a:uFillTx/>
                <a:latin typeface="Century Gothic"/>
                <a:ea typeface="+mn-ea"/>
                <a:cs typeface="+mn-cs"/>
              </a:rPr>
              <a:t>Taslak amaçlar ile hedef kartlarını strateji geliştirme kurulunun değerlendirmesine sunulmak üzere nihai hale getirir </a:t>
            </a:r>
            <a:endParaRPr kumimoji="0" lang="tr-TR" sz="1800" b="1" i="0" u="none" strike="noStrike" kern="1200" cap="none" spc="0" normalizeH="0" baseline="0" noProof="0" dirty="0">
              <a:ln>
                <a:noFill/>
              </a:ln>
              <a:solidFill>
                <a:sysClr val="windowText" lastClr="000000">
                  <a:lumMod val="75000"/>
                  <a:lumOff val="25000"/>
                </a:sysClr>
              </a:solidFill>
              <a:effectLst/>
              <a:uLnTx/>
              <a:uFillTx/>
              <a:latin typeface="Century Gothic"/>
              <a:ea typeface="+mn-ea"/>
              <a:cs typeface="+mn-cs"/>
            </a:endParaRPr>
          </a:p>
        </p:txBody>
      </p:sp>
      <p:sp>
        <p:nvSpPr>
          <p:cNvPr id="9"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0"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32</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311882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txBox="1">
            <a:spLocks/>
          </p:cNvSpPr>
          <p:nvPr/>
        </p:nvSpPr>
        <p:spPr>
          <a:xfrm>
            <a:off x="3207595" y="2960572"/>
            <a:ext cx="5776810" cy="2791928"/>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Font typeface="Wingdings 3" charset="2"/>
              <a:buNone/>
            </a:pPr>
            <a:r>
              <a:rPr lang="tr-TR" sz="4900" b="1" dirty="0" smtClean="0">
                <a:latin typeface="Times New Roman" panose="02020603050405020304" pitchFamily="18" charset="0"/>
                <a:cs typeface="Times New Roman" panose="02020603050405020304" pitchFamily="18" charset="0"/>
              </a:rPr>
              <a:t>STRATEJİ GELİŞTİRME DAİRE BAŞKANLIĞI</a:t>
            </a:r>
          </a:p>
          <a:p>
            <a:pPr marL="0" indent="0" algn="ctr">
              <a:buFont typeface="Wingdings 3" charset="2"/>
              <a:buNone/>
            </a:pPr>
            <a:r>
              <a:rPr lang="tr-TR" sz="4900" b="1" dirty="0" smtClean="0">
                <a:latin typeface="Times New Roman" panose="02020603050405020304" pitchFamily="18" charset="0"/>
                <a:cs typeface="Times New Roman" panose="02020603050405020304" pitchFamily="18" charset="0"/>
              </a:rPr>
              <a:t>DIŞ İLİŞKİLER BİRİMİ </a:t>
            </a:r>
          </a:p>
          <a:p>
            <a:pPr marL="0" indent="0" algn="ctr">
              <a:buFont typeface="Wingdings 3" charset="2"/>
              <a:buNone/>
            </a:pPr>
            <a:r>
              <a:rPr lang="tr-TR" sz="4900" b="1" dirty="0" smtClean="0">
                <a:latin typeface="Times New Roman" panose="02020603050405020304" pitchFamily="18" charset="0"/>
                <a:cs typeface="Times New Roman" panose="02020603050405020304" pitchFamily="18" charset="0"/>
              </a:rPr>
              <a:t>İKTİSADİ VE İDARİ BİLİMLER FAKÜLTESİ</a:t>
            </a:r>
          </a:p>
          <a:p>
            <a:pPr marL="0" indent="0" algn="ctr">
              <a:buFont typeface="Wingdings 3" charset="2"/>
              <a:buNone/>
            </a:pPr>
            <a:r>
              <a:rPr lang="tr-TR" sz="4900" dirty="0" smtClean="0">
                <a:latin typeface="Times New Roman" panose="02020603050405020304" pitchFamily="18" charset="0"/>
                <a:cs typeface="Times New Roman" panose="02020603050405020304" pitchFamily="18" charset="0"/>
              </a:rPr>
              <a:t> katkılarıyla hazırlanmıştır.</a:t>
            </a:r>
          </a:p>
          <a:p>
            <a:pPr marL="0" indent="0" algn="ctr">
              <a:buFont typeface="Wingdings 3" charset="2"/>
              <a:buNone/>
            </a:pPr>
            <a:endParaRPr lang="tr-TR" sz="6600" dirty="0" smtClean="0">
              <a:latin typeface="Times New Roman" panose="02020603050405020304" pitchFamily="18" charset="0"/>
              <a:cs typeface="Times New Roman" panose="02020603050405020304" pitchFamily="18" charset="0"/>
            </a:endParaRPr>
          </a:p>
          <a:p>
            <a:pPr marL="0" indent="0" algn="ctr">
              <a:buFont typeface="Wingdings 3" charset="2"/>
              <a:buNone/>
            </a:pPr>
            <a:r>
              <a:rPr lang="tr-TR" sz="6200" b="1" dirty="0" smtClean="0">
                <a:solidFill>
                  <a:srgbClr val="79113E"/>
                </a:solidFill>
                <a:latin typeface="Times New Roman" panose="02020603050405020304" pitchFamily="18" charset="0"/>
                <a:cs typeface="Times New Roman" panose="02020603050405020304" pitchFamily="18" charset="0"/>
              </a:rPr>
              <a:t>Sabırla Dinlediğiniz için </a:t>
            </a:r>
          </a:p>
          <a:p>
            <a:pPr marL="0" indent="0" algn="ctr">
              <a:buFont typeface="Wingdings 3" charset="2"/>
              <a:buNone/>
            </a:pPr>
            <a:r>
              <a:rPr lang="tr-TR" sz="12900" b="1" spc="400" dirty="0" smtClean="0">
                <a:solidFill>
                  <a:srgbClr val="79113E"/>
                </a:solidFill>
                <a:latin typeface="Times New Roman" panose="02020603050405020304" pitchFamily="18" charset="0"/>
                <a:cs typeface="Times New Roman" panose="02020603050405020304" pitchFamily="18" charset="0"/>
              </a:rPr>
              <a:t>TEŞEKKÜRLE</a:t>
            </a:r>
            <a:r>
              <a:rPr lang="tr-TR" sz="12900" b="1" spc="300" dirty="0" smtClean="0">
                <a:solidFill>
                  <a:srgbClr val="79113E"/>
                </a:solidFill>
                <a:latin typeface="Times New Roman" panose="02020603050405020304" pitchFamily="18" charset="0"/>
                <a:cs typeface="Times New Roman" panose="02020603050405020304" pitchFamily="18" charset="0"/>
              </a:rPr>
              <a:t>R</a:t>
            </a:r>
          </a:p>
          <a:p>
            <a:pPr marL="0" indent="0" algn="ctr">
              <a:buFont typeface="Wingdings 3" charset="2"/>
              <a:buNone/>
            </a:pPr>
            <a:endParaRPr lang="tr-TR" sz="6600" dirty="0">
              <a:latin typeface="Times New Roman" panose="02020603050405020304" pitchFamily="18" charset="0"/>
              <a:cs typeface="Times New Roman" panose="02020603050405020304" pitchFamily="18" charset="0"/>
            </a:endParaRPr>
          </a:p>
        </p:txBody>
      </p:sp>
      <p:sp>
        <p:nvSpPr>
          <p:cNvPr id="12"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pic>
        <p:nvPicPr>
          <p:cNvPr id="14" name="Resi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721" y="449401"/>
            <a:ext cx="3800559" cy="1545859"/>
          </a:xfrm>
          <a:prstGeom prst="rect">
            <a:avLst/>
          </a:prstGeom>
        </p:spPr>
      </p:pic>
      <p:sp>
        <p:nvSpPr>
          <p:cNvPr id="15" name="Başlık 1"/>
          <p:cNvSpPr>
            <a:spLocks noGrp="1"/>
          </p:cNvSpPr>
          <p:nvPr>
            <p:ph type="ctrTitle"/>
          </p:nvPr>
        </p:nvSpPr>
        <p:spPr>
          <a:xfrm>
            <a:off x="2749831" y="1995260"/>
            <a:ext cx="6692339" cy="732880"/>
          </a:xfrm>
        </p:spPr>
        <p:txBody>
          <a:bodyPr>
            <a:noAutofit/>
          </a:bodyPr>
          <a:lstStyle/>
          <a:p>
            <a:r>
              <a:rPr lang="tr-TR" sz="4000" b="1" cap="small" dirty="0" smtClean="0">
                <a:solidFill>
                  <a:srgbClr val="79113E"/>
                </a:solidFill>
                <a:latin typeface="Times New Roman" charset="0"/>
                <a:ea typeface="Times New Roman" charset="0"/>
                <a:cs typeface="Times New Roman" charset="0"/>
              </a:rPr>
              <a:t>Fırat Üniversitesi</a:t>
            </a:r>
            <a:endParaRPr lang="tr-TR" sz="4000" b="1" cap="small" dirty="0">
              <a:solidFill>
                <a:srgbClr val="79113E"/>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92821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2579937" y="1574857"/>
            <a:ext cx="7411690" cy="473704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lgn="just">
              <a:lnSpc>
                <a:spcPct val="120000"/>
              </a:lnSpc>
              <a:buClr>
                <a:srgbClr val="C00000"/>
              </a:buClr>
            </a:pPr>
            <a:r>
              <a:rPr lang="tr-TR" sz="2200" dirty="0" smtClean="0">
                <a:latin typeface="Times New Roman" panose="02020603050405020304" pitchFamily="18" charset="0"/>
                <a:cs typeface="Times New Roman" panose="02020603050405020304" pitchFamily="18" charset="0"/>
              </a:rPr>
              <a:t>Orta vadeli program, kuruluş düzeyinde stratejik plan, bölgesel gelişme planları ve sektör stratejileri aracılığı ile işlevselliği artırılacak olan Planın amaç ve öncelikleri, bütçe sürecinde kaynak tahsisi için temel çerçeveyi oluşturacaktır.</a:t>
            </a:r>
          </a:p>
          <a:p>
            <a:pPr lvl="1" algn="just">
              <a:lnSpc>
                <a:spcPct val="120000"/>
              </a:lnSpc>
              <a:buClr>
                <a:srgbClr val="C00000"/>
              </a:buClr>
            </a:pPr>
            <a:r>
              <a:rPr lang="tr-TR" sz="2200" dirty="0" smtClean="0">
                <a:latin typeface="Times New Roman" panose="02020603050405020304" pitchFamily="18" charset="0"/>
                <a:cs typeface="Times New Roman" panose="02020603050405020304" pitchFamily="18" charset="0"/>
              </a:rPr>
              <a:t>Kamu idarelerinde politika oluşturma, </a:t>
            </a:r>
            <a:r>
              <a:rPr lang="tr-TR" sz="2200" dirty="0" err="1" smtClean="0">
                <a:latin typeface="Times New Roman" panose="02020603050405020304" pitchFamily="18" charset="0"/>
                <a:cs typeface="Times New Roman" panose="02020603050405020304" pitchFamily="18" charset="0"/>
              </a:rPr>
              <a:t>maliyetlendirme</a:t>
            </a:r>
            <a:r>
              <a:rPr lang="tr-TR" sz="2200" dirty="0" smtClean="0">
                <a:latin typeface="Times New Roman" panose="02020603050405020304" pitchFamily="18" charset="0"/>
                <a:cs typeface="Times New Roman" panose="02020603050405020304" pitchFamily="18" charset="0"/>
              </a:rPr>
              <a:t>, uygulama, izleme ve değerlendirme süreçlerinin kalitesi artırılacaktır. Bu amaçla </a:t>
            </a:r>
            <a:r>
              <a:rPr lang="tr-TR" sz="2200" b="1" dirty="0" smtClean="0">
                <a:solidFill>
                  <a:srgbClr val="002060"/>
                </a:solidFill>
                <a:latin typeface="Times New Roman" panose="02020603050405020304" pitchFamily="18" charset="0"/>
                <a:cs typeface="Times New Roman" panose="02020603050405020304" pitchFamily="18" charset="0"/>
              </a:rPr>
              <a:t>vatandaşı merkeze alan, katılımcı, saydam, hesap verebilir, performansa dayalı ve sonuç odaklı stratejik yönetim anlayışı </a:t>
            </a:r>
            <a:r>
              <a:rPr lang="tr-TR" sz="2200" dirty="0" smtClean="0">
                <a:latin typeface="Times New Roman" panose="02020603050405020304" pitchFamily="18" charset="0"/>
                <a:cs typeface="Times New Roman" panose="02020603050405020304" pitchFamily="18" charset="0"/>
              </a:rPr>
              <a:t>hayata geçirilecektir.</a:t>
            </a:r>
          </a:p>
        </p:txBody>
      </p:sp>
      <p:sp>
        <p:nvSpPr>
          <p:cNvPr id="13"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4"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4</a:t>
            </a:r>
            <a:endParaRPr lang="tr-TR" sz="2000" dirty="0">
              <a:solidFill>
                <a:schemeClr val="bg1"/>
              </a:solidFill>
              <a:latin typeface="Georgia" panose="02040502050405020303" pitchFamily="18" charset="0"/>
            </a:endParaRPr>
          </a:p>
        </p:txBody>
      </p:sp>
      <p:sp>
        <p:nvSpPr>
          <p:cNvPr id="16" name="Rectangle 2"/>
          <p:cNvSpPr txBox="1">
            <a:spLocks noChangeArrowheads="1"/>
          </p:cNvSpPr>
          <p:nvPr/>
        </p:nvSpPr>
        <p:spPr>
          <a:xfrm>
            <a:off x="3114870" y="553767"/>
            <a:ext cx="6583362" cy="86836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smtClean="0">
                <a:solidFill>
                  <a:srgbClr val="79113E"/>
                </a:solidFill>
                <a:latin typeface="Times New Roman" panose="02020603050405020304" pitchFamily="18" charset="0"/>
                <a:cs typeface="Times New Roman" panose="02020603050405020304" pitchFamily="18" charset="0"/>
              </a:rPr>
              <a:t>Neden Stratejik Planlama</a:t>
            </a:r>
          </a:p>
        </p:txBody>
      </p:sp>
    </p:spTree>
    <p:extLst>
      <p:ext uri="{BB962C8B-B14F-4D97-AF65-F5344CB8AC3E}">
        <p14:creationId xmlns:p14="http://schemas.microsoft.com/office/powerpoint/2010/main" val="419705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540739" y="1895655"/>
            <a:ext cx="7731624" cy="3677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1" algn="just">
              <a:lnSpc>
                <a:spcPct val="120000"/>
              </a:lnSpc>
              <a:buClr>
                <a:srgbClr val="C00000"/>
              </a:buClr>
            </a:pPr>
            <a:r>
              <a:rPr lang="tr-TR" sz="2200" dirty="0" smtClean="0">
                <a:latin typeface="Times New Roman" panose="02020603050405020304" pitchFamily="18" charset="0"/>
                <a:cs typeface="Times New Roman" panose="02020603050405020304" pitchFamily="18" charset="0"/>
              </a:rPr>
              <a:t>Kamu idarelerinde yönetim kararlarının stratejik planlara dayanan orta ve uzun vadeli bakış açısı ile şekillendirilmesi sağlanacaktır.</a:t>
            </a:r>
          </a:p>
          <a:p>
            <a:pPr lvl="1" algn="just">
              <a:lnSpc>
                <a:spcPct val="120000"/>
              </a:lnSpc>
              <a:buClr>
                <a:srgbClr val="C00000"/>
              </a:buClr>
            </a:pPr>
            <a:r>
              <a:rPr lang="tr-TR" sz="2400" dirty="0" smtClean="0">
                <a:latin typeface="Times New Roman" panose="02020603050405020304" pitchFamily="18" charset="0"/>
                <a:cs typeface="Times New Roman" panose="02020603050405020304" pitchFamily="18" charset="0"/>
              </a:rPr>
              <a:t>Kaynaklar, kullanımlarında etkinlik ve etkililik sağlanması amacıyla performans programları çerçevesinde tahsis edilecektir. Kamu idarelerinde performans kültürü çerçevesinde ölçme, izleme ve değerlendirme süreçleri geliştirilecektir.</a:t>
            </a:r>
          </a:p>
        </p:txBody>
      </p:sp>
      <p:sp>
        <p:nvSpPr>
          <p:cNvPr id="12"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3"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5</a:t>
            </a:r>
            <a:endParaRPr lang="tr-TR" sz="2000" dirty="0">
              <a:solidFill>
                <a:schemeClr val="bg1"/>
              </a:solidFill>
              <a:latin typeface="Georgia" panose="02040502050405020303" pitchFamily="18" charset="0"/>
            </a:endParaRPr>
          </a:p>
        </p:txBody>
      </p:sp>
      <p:sp>
        <p:nvSpPr>
          <p:cNvPr id="15" name="Rectangle 2"/>
          <p:cNvSpPr txBox="1">
            <a:spLocks noChangeArrowheads="1"/>
          </p:cNvSpPr>
          <p:nvPr/>
        </p:nvSpPr>
        <p:spPr>
          <a:xfrm>
            <a:off x="3114870" y="553767"/>
            <a:ext cx="6583362" cy="86836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b="1" dirty="0" smtClean="0">
                <a:solidFill>
                  <a:srgbClr val="79113E"/>
                </a:solidFill>
                <a:latin typeface="Times New Roman" panose="02020603050405020304" pitchFamily="18" charset="0"/>
                <a:cs typeface="Times New Roman" panose="02020603050405020304" pitchFamily="18" charset="0"/>
              </a:rPr>
              <a:t>Neden Stratejik Planlama</a:t>
            </a:r>
          </a:p>
        </p:txBody>
      </p:sp>
    </p:spTree>
    <p:extLst>
      <p:ext uri="{BB962C8B-B14F-4D97-AF65-F5344CB8AC3E}">
        <p14:creationId xmlns:p14="http://schemas.microsoft.com/office/powerpoint/2010/main" val="1007746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801401" y="727628"/>
            <a:ext cx="6589199" cy="66899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tr-TR" sz="4200" b="1" dirty="0" smtClean="0">
                <a:solidFill>
                  <a:srgbClr val="79113E"/>
                </a:solidFill>
                <a:latin typeface="Times New Roman" panose="02020603050405020304" pitchFamily="18" charset="0"/>
                <a:cs typeface="Times New Roman" panose="02020603050405020304" pitchFamily="18" charset="0"/>
              </a:rPr>
              <a:t>Stratejik Planlama</a:t>
            </a:r>
            <a:endParaRPr lang="en-US" sz="4200" b="1" dirty="0" smtClean="0">
              <a:solidFill>
                <a:srgbClr val="79113E"/>
              </a:solidFill>
              <a:latin typeface="Times New Roman" panose="02020603050405020304" pitchFamily="18" charset="0"/>
              <a:cs typeface="Times New Roman" panose="02020603050405020304" pitchFamily="18" charset="0"/>
            </a:endParaRPr>
          </a:p>
        </p:txBody>
      </p:sp>
      <p:sp>
        <p:nvSpPr>
          <p:cNvPr id="5" name="Rectangle 3"/>
          <p:cNvSpPr txBox="1">
            <a:spLocks noChangeArrowheads="1"/>
          </p:cNvSpPr>
          <p:nvPr/>
        </p:nvSpPr>
        <p:spPr>
          <a:xfrm>
            <a:off x="3790080" y="1734159"/>
            <a:ext cx="6591985" cy="30508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sz="2400" dirty="0" smtClean="0">
                <a:latin typeface="Times New Roman" panose="02020603050405020304" pitchFamily="18" charset="0"/>
                <a:cs typeface="Times New Roman" panose="02020603050405020304" pitchFamily="18" charset="0"/>
              </a:rPr>
              <a:t>Sonuçların planlanmasıdır.</a:t>
            </a:r>
          </a:p>
          <a:p>
            <a:r>
              <a:rPr lang="tr-TR" sz="2400" dirty="0" smtClean="0">
                <a:latin typeface="Times New Roman" panose="02020603050405020304" pitchFamily="18" charset="0"/>
                <a:cs typeface="Times New Roman" panose="02020603050405020304" pitchFamily="18" charset="0"/>
              </a:rPr>
              <a:t>Değişimin planlanmasıdır.</a:t>
            </a:r>
          </a:p>
          <a:p>
            <a:r>
              <a:rPr lang="tr-TR" sz="2400" dirty="0" smtClean="0">
                <a:latin typeface="Times New Roman" panose="02020603050405020304" pitchFamily="18" charset="0"/>
                <a:cs typeface="Times New Roman" panose="02020603050405020304" pitchFamily="18" charset="0"/>
              </a:rPr>
              <a:t>Gerçekçidir.</a:t>
            </a:r>
          </a:p>
          <a:p>
            <a:r>
              <a:rPr lang="tr-TR" sz="2400" dirty="0" smtClean="0">
                <a:latin typeface="Times New Roman" panose="02020603050405020304" pitchFamily="18" charset="0"/>
                <a:cs typeface="Times New Roman" panose="02020603050405020304" pitchFamily="18" charset="0"/>
              </a:rPr>
              <a:t>Kaliteli yönetim aracıdır.</a:t>
            </a:r>
          </a:p>
          <a:p>
            <a:r>
              <a:rPr lang="tr-TR" sz="2400" dirty="0" smtClean="0">
                <a:latin typeface="Times New Roman" panose="02020603050405020304" pitchFamily="18" charset="0"/>
                <a:cs typeface="Times New Roman" panose="02020603050405020304" pitchFamily="18" charset="0"/>
              </a:rPr>
              <a:t>Hesap verme sorumluluğuna temel oluşturur.</a:t>
            </a:r>
          </a:p>
          <a:p>
            <a:r>
              <a:rPr lang="tr-TR" sz="2400" dirty="0" smtClean="0">
                <a:latin typeface="Times New Roman" panose="02020603050405020304" pitchFamily="18" charset="0"/>
                <a:cs typeface="Times New Roman" panose="02020603050405020304" pitchFamily="18" charset="0"/>
              </a:rPr>
              <a:t>Katılımcı bir yaklaşımdır.</a:t>
            </a:r>
            <a:endParaRPr lang="en-US" sz="2400" dirty="0" smtClean="0">
              <a:latin typeface="Times New Roman" panose="02020603050405020304" pitchFamily="18" charset="0"/>
              <a:cs typeface="Times New Roman" panose="02020603050405020304" pitchFamily="18" charset="0"/>
            </a:endParaRPr>
          </a:p>
        </p:txBody>
      </p:sp>
      <p:sp>
        <p:nvSpPr>
          <p:cNvPr id="10"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1"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6</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82352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173537" y="830383"/>
            <a:ext cx="6589199" cy="86902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tr-TR" sz="4200" b="1" dirty="0" smtClean="0">
                <a:solidFill>
                  <a:srgbClr val="79113E"/>
                </a:solidFill>
                <a:latin typeface="Times New Roman" panose="02020603050405020304" pitchFamily="18" charset="0"/>
                <a:cs typeface="Times New Roman" panose="02020603050405020304" pitchFamily="18" charset="0"/>
              </a:rPr>
              <a:t>Stratejik Planlama Nedir? </a:t>
            </a:r>
            <a:endParaRPr lang="en-US" sz="4200" b="1" dirty="0" smtClean="0">
              <a:solidFill>
                <a:srgbClr val="79113E"/>
              </a:solidFill>
              <a:latin typeface="Times New Roman" panose="02020603050405020304" pitchFamily="18" charset="0"/>
              <a:cs typeface="Times New Roman" panose="02020603050405020304" pitchFamily="18" charset="0"/>
            </a:endParaRPr>
          </a:p>
        </p:txBody>
      </p:sp>
      <p:sp>
        <p:nvSpPr>
          <p:cNvPr id="7" name="Rectangle 3"/>
          <p:cNvSpPr txBox="1">
            <a:spLocks noChangeArrowheads="1"/>
          </p:cNvSpPr>
          <p:nvPr/>
        </p:nvSpPr>
        <p:spPr>
          <a:xfrm>
            <a:off x="3757175" y="2295646"/>
            <a:ext cx="4956096" cy="295598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80000"/>
              </a:lnSpc>
              <a:buSzPct val="80000"/>
              <a:buFontTx/>
              <a:buNone/>
            </a:pPr>
            <a:r>
              <a:rPr lang="tr-TR" sz="2400" dirty="0" smtClean="0">
                <a:latin typeface="Times New Roman" panose="02020603050405020304" pitchFamily="18" charset="0"/>
                <a:cs typeface="Times New Roman" panose="02020603050405020304" pitchFamily="18" charset="0"/>
              </a:rPr>
              <a:t>4N</a:t>
            </a:r>
          </a:p>
          <a:p>
            <a:pPr>
              <a:lnSpc>
                <a:spcPct val="80000"/>
              </a:lnSpc>
              <a:buSzPct val="80000"/>
              <a:buFontTx/>
              <a:buNone/>
            </a:pPr>
            <a:endParaRPr lang="tr-TR" sz="2400" dirty="0" smtClean="0">
              <a:latin typeface="Times New Roman" panose="02020603050405020304" pitchFamily="18" charset="0"/>
              <a:cs typeface="Times New Roman" panose="02020603050405020304" pitchFamily="18" charset="0"/>
            </a:endParaRPr>
          </a:p>
          <a:p>
            <a:pPr>
              <a:lnSpc>
                <a:spcPct val="80000"/>
              </a:lnSpc>
              <a:buSzPct val="80000"/>
              <a:buFontTx/>
              <a:buNone/>
            </a:pPr>
            <a:r>
              <a:rPr lang="tr-TR" sz="2400" dirty="0" smtClean="0">
                <a:latin typeface="Times New Roman" panose="02020603050405020304" pitchFamily="18" charset="0"/>
                <a:cs typeface="Times New Roman" panose="02020603050405020304" pitchFamily="18" charset="0"/>
              </a:rPr>
              <a:t>Neredeyiz?</a:t>
            </a:r>
          </a:p>
          <a:p>
            <a:pPr>
              <a:lnSpc>
                <a:spcPct val="80000"/>
              </a:lnSpc>
              <a:buSzPct val="80000"/>
              <a:buFontTx/>
              <a:buNone/>
            </a:pPr>
            <a:r>
              <a:rPr lang="tr-TR" sz="2400" dirty="0" smtClean="0">
                <a:latin typeface="Times New Roman" panose="02020603050405020304" pitchFamily="18" charset="0"/>
                <a:cs typeface="Times New Roman" panose="02020603050405020304" pitchFamily="18" charset="0"/>
              </a:rPr>
              <a:t>Nereye ulaşmak istiyoruz?</a:t>
            </a:r>
          </a:p>
          <a:p>
            <a:pPr>
              <a:lnSpc>
                <a:spcPct val="80000"/>
              </a:lnSpc>
              <a:buSzPct val="80000"/>
              <a:buFontTx/>
              <a:buNone/>
            </a:pPr>
            <a:r>
              <a:rPr lang="tr-TR" sz="2400" dirty="0" smtClean="0">
                <a:latin typeface="Times New Roman" panose="02020603050405020304" pitchFamily="18" charset="0"/>
                <a:cs typeface="Times New Roman" panose="02020603050405020304" pitchFamily="18" charset="0"/>
              </a:rPr>
              <a:t>Nasıl ulaşabiliriz?</a:t>
            </a:r>
          </a:p>
          <a:p>
            <a:pPr>
              <a:lnSpc>
                <a:spcPct val="80000"/>
              </a:lnSpc>
              <a:buSzPct val="80000"/>
              <a:buFontTx/>
              <a:buNone/>
            </a:pPr>
            <a:r>
              <a:rPr lang="tr-TR" sz="2400" dirty="0" smtClean="0">
                <a:latin typeface="Times New Roman" panose="02020603050405020304" pitchFamily="18" charset="0"/>
                <a:cs typeface="Times New Roman" panose="02020603050405020304" pitchFamily="18" charset="0"/>
              </a:rPr>
              <a:t>Nasıl ölçer ve değerlendiririz?</a:t>
            </a:r>
            <a:endParaRPr lang="en-US" sz="2400" dirty="0" smtClean="0">
              <a:latin typeface="Times New Roman" panose="02020603050405020304" pitchFamily="18" charset="0"/>
              <a:cs typeface="Times New Roman" panose="02020603050405020304" pitchFamily="18" charset="0"/>
            </a:endParaRPr>
          </a:p>
        </p:txBody>
      </p:sp>
      <p:sp>
        <p:nvSpPr>
          <p:cNvPr id="9"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0"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7</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611843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3700108" y="6122504"/>
            <a:ext cx="4791784" cy="338554"/>
          </a:xfrm>
          <a:prstGeom prst="rect">
            <a:avLst/>
          </a:prstGeom>
        </p:spPr>
        <p:txBody>
          <a:bodyPr wrap="square">
            <a:spAutoFit/>
          </a:bodyPr>
          <a:lstStyle/>
          <a:p>
            <a:pPr lvl="0"/>
            <a:r>
              <a:rPr lang="tr-TR" sz="1600" b="1" dirty="0" smtClean="0">
                <a:solidFill>
                  <a:srgbClr val="79113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18.10.2021 </a:t>
            </a:r>
            <a:r>
              <a:rPr lang="tr-TR" sz="1600" b="1" cap="small" dirty="0" smtClean="0">
                <a:solidFill>
                  <a:srgbClr val="79113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Fırat Üniversitesi Kongre Merkezi</a:t>
            </a:r>
            <a:endParaRPr lang="tr-TR" sz="1600" b="1" cap="small" dirty="0">
              <a:solidFill>
                <a:srgbClr val="79113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Resim 4"/>
          <p:cNvPicPr/>
          <p:nvPr/>
        </p:nvPicPr>
        <p:blipFill rotWithShape="1">
          <a:blip r:embed="rId2"/>
          <a:srcRect l="39185" t="28194" r="32820" b="22040"/>
          <a:stretch/>
        </p:blipFill>
        <p:spPr bwMode="auto">
          <a:xfrm>
            <a:off x="1232452" y="293303"/>
            <a:ext cx="9138464" cy="6359852"/>
          </a:xfrm>
          <a:prstGeom prst="rect">
            <a:avLst/>
          </a:prstGeom>
          <a:ln>
            <a:noFill/>
          </a:ln>
          <a:extLst>
            <a:ext uri="{53640926-AAD7-44D8-BBD7-CCE9431645EC}">
              <a14:shadowObscured xmlns:a14="http://schemas.microsoft.com/office/drawing/2010/main"/>
            </a:ext>
          </a:extLst>
        </p:spPr>
      </p:pic>
      <p:sp>
        <p:nvSpPr>
          <p:cNvPr id="9" name="Altbilgi Yer Tutucusu 6"/>
          <p:cNvSpPr>
            <a:spLocks noGrp="1"/>
          </p:cNvSpPr>
          <p:nvPr>
            <p:ph type="ftr" sz="quarter" idx="11"/>
          </p:nvPr>
        </p:nvSpPr>
        <p:spPr>
          <a:xfrm>
            <a:off x="4038600" y="6390854"/>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0"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8</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542900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339711" y="2316577"/>
            <a:ext cx="6712099" cy="33661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just"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tr-TR" sz="2600" b="0" i="0" u="none" strike="noStrike" kern="1200" cap="none" spc="0" normalizeH="0" baseline="0" noProof="0" dirty="0" smtClean="0">
                <a:ln>
                  <a:noFill/>
                </a:ln>
                <a:solidFill>
                  <a:sysClr val="windowText" lastClr="000000">
                    <a:lumMod val="75000"/>
                    <a:lumOff val="25000"/>
                  </a:sysClr>
                </a:solidFill>
                <a:effectLst/>
                <a:uLnTx/>
                <a:uFillTx/>
                <a:latin typeface="Times New Roman" panose="02020603050405020304" pitchFamily="18" charset="0"/>
                <a:ea typeface="+mn-ea"/>
                <a:cs typeface="Times New Roman" panose="02020603050405020304" pitchFamily="18" charset="0"/>
              </a:rPr>
              <a:t>Durum analizi ve paydaş analizi sonuçları ile Stratejik Plan grubunun görüşleri GZFT matrisinde birleştirilir.</a:t>
            </a:r>
          </a:p>
          <a:p>
            <a:pPr marL="342900" marR="0" lvl="0" indent="-342900" algn="just" defTabSz="457200" rtl="0" eaLnBrk="1" fontAlgn="auto" latinLnBrk="0" hangingPunct="1">
              <a:lnSpc>
                <a:spcPct val="100000"/>
              </a:lnSpc>
              <a:spcBef>
                <a:spcPts val="1000"/>
              </a:spcBef>
              <a:spcAft>
                <a:spcPts val="0"/>
              </a:spcAft>
              <a:buClr>
                <a:srgbClr val="A53010"/>
              </a:buClr>
              <a:buSzTx/>
              <a:buFontTx/>
              <a:buNone/>
              <a:tabLst/>
              <a:defRPr/>
            </a:pPr>
            <a:r>
              <a:rPr kumimoji="0" lang="tr-TR" sz="2600" b="1" i="0" u="none" strike="noStrike" kern="1200" cap="none" spc="0" normalizeH="0" baseline="0" noProof="0" dirty="0" smtClean="0">
                <a:ln>
                  <a:noFill/>
                </a:ln>
                <a:solidFill>
                  <a:sysClr val="windowText" lastClr="000000">
                    <a:lumMod val="75000"/>
                    <a:lumOff val="25000"/>
                  </a:sysClr>
                </a:solidFill>
                <a:effectLst/>
                <a:uLnTx/>
                <a:uFillTx/>
                <a:latin typeface="Times New Roman" panose="02020603050405020304" pitchFamily="18" charset="0"/>
                <a:ea typeface="+mn-ea"/>
                <a:cs typeface="Times New Roman" panose="02020603050405020304" pitchFamily="18" charset="0"/>
              </a:rPr>
              <a:t> </a:t>
            </a:r>
          </a:p>
          <a:p>
            <a:pPr marL="342900" marR="0" lvl="0" indent="-342900" algn="just" defTabSz="457200" rtl="0" eaLnBrk="1" fontAlgn="auto" latinLnBrk="0" hangingPunct="1">
              <a:lnSpc>
                <a:spcPct val="100000"/>
              </a:lnSpc>
              <a:spcBef>
                <a:spcPts val="1000"/>
              </a:spcBef>
              <a:spcAft>
                <a:spcPts val="0"/>
              </a:spcAft>
              <a:buClr>
                <a:srgbClr val="A53010"/>
              </a:buClr>
              <a:buSzTx/>
              <a:buFontTx/>
              <a:buNone/>
              <a:tabLst/>
              <a:defRPr/>
            </a:pPr>
            <a:r>
              <a:rPr kumimoji="0" lang="tr-TR" sz="2600" b="0" i="0" u="none" strike="noStrike" kern="1200" cap="none" spc="0" normalizeH="0" baseline="0" noProof="0" dirty="0" smtClean="0">
                <a:ln>
                  <a:noFill/>
                </a:ln>
                <a:solidFill>
                  <a:sysClr val="windowText" lastClr="000000">
                    <a:lumMod val="75000"/>
                    <a:lumOff val="25000"/>
                  </a:sysClr>
                </a:solidFill>
                <a:effectLst/>
                <a:uLnTx/>
                <a:uFillTx/>
                <a:latin typeface="Times New Roman" panose="02020603050405020304" pitchFamily="18" charset="0"/>
                <a:ea typeface="+mn-ea"/>
                <a:cs typeface="Times New Roman" panose="02020603050405020304" pitchFamily="18" charset="0"/>
              </a:rPr>
              <a:t>    G </a:t>
            </a:r>
            <a:r>
              <a:rPr kumimoji="0" lang="tr-TR" sz="2600" b="0" i="0" u="none" strike="noStrike" kern="1200" cap="none" spc="0" normalizeH="0" baseline="0" noProof="0" dirty="0" smtClean="0">
                <a:ln>
                  <a:noFill/>
                </a:ln>
                <a:solidFill>
                  <a:sysClr val="windowText" lastClr="000000">
                    <a:lumMod val="75000"/>
                    <a:lumOff val="25000"/>
                  </a:sysClr>
                </a:solidFill>
                <a:effectLst/>
                <a:uLnTx/>
                <a:uFillTx/>
                <a:latin typeface="Times New Roman" panose="02020603050405020304" pitchFamily="18" charset="0"/>
                <a:ea typeface="+mn-ea"/>
                <a:cs typeface="Times New Roman" panose="02020603050405020304" pitchFamily="18" charset="0"/>
                <a:sym typeface="Wingdings" pitchFamily="2" charset="2"/>
              </a:rPr>
              <a:t> Güçlü Yanlar	  Z  Zayıf Yönler</a:t>
            </a:r>
          </a:p>
          <a:p>
            <a:pPr marL="342900" marR="0" lvl="0" indent="-342900" algn="just" defTabSz="457200" rtl="0" eaLnBrk="1" fontAlgn="auto" latinLnBrk="0" hangingPunct="1">
              <a:lnSpc>
                <a:spcPct val="100000"/>
              </a:lnSpc>
              <a:spcBef>
                <a:spcPts val="1000"/>
              </a:spcBef>
              <a:spcAft>
                <a:spcPts val="0"/>
              </a:spcAft>
              <a:buClr>
                <a:srgbClr val="A53010"/>
              </a:buClr>
              <a:buSzTx/>
              <a:buFontTx/>
              <a:buNone/>
              <a:tabLst/>
              <a:defRPr/>
            </a:pPr>
            <a:r>
              <a:rPr kumimoji="0" lang="tr-TR" sz="2600" b="0" i="0" u="none" strike="noStrike" kern="1200" cap="none" spc="0" normalizeH="0" baseline="0" noProof="0" dirty="0" smtClean="0">
                <a:ln>
                  <a:noFill/>
                </a:ln>
                <a:solidFill>
                  <a:sysClr val="windowText" lastClr="000000">
                    <a:lumMod val="75000"/>
                    <a:lumOff val="25000"/>
                  </a:sysClr>
                </a:solidFill>
                <a:effectLst/>
                <a:uLnTx/>
                <a:uFillTx/>
                <a:latin typeface="Times New Roman" panose="02020603050405020304" pitchFamily="18" charset="0"/>
                <a:ea typeface="+mn-ea"/>
                <a:cs typeface="Times New Roman" panose="02020603050405020304" pitchFamily="18" charset="0"/>
                <a:sym typeface="Wingdings" pitchFamily="2" charset="2"/>
              </a:rPr>
              <a:t>    F  Fırsatlar		        T  Tehditler</a:t>
            </a:r>
          </a:p>
        </p:txBody>
      </p:sp>
      <p:sp>
        <p:nvSpPr>
          <p:cNvPr id="6" name="Rectangle 6"/>
          <p:cNvSpPr>
            <a:spLocks noChangeArrowheads="1"/>
          </p:cNvSpPr>
          <p:nvPr/>
        </p:nvSpPr>
        <p:spPr bwMode="auto">
          <a:xfrm>
            <a:off x="3125432" y="543246"/>
            <a:ext cx="64230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fontAlgn="base">
              <a:spcBef>
                <a:spcPct val="0"/>
              </a:spcBef>
              <a:spcAft>
                <a:spcPct val="0"/>
              </a:spcAft>
            </a:pPr>
            <a:r>
              <a:rPr lang="tr-TR" sz="4200" b="1" dirty="0">
                <a:solidFill>
                  <a:srgbClr val="79113E"/>
                </a:solidFill>
                <a:latin typeface="Times New Roman" panose="02020603050405020304" pitchFamily="18" charset="0"/>
                <a:ea typeface="ＭＳ Ｐゴシック" pitchFamily="34" charset="-128"/>
                <a:cs typeface="Times New Roman" panose="02020603050405020304" pitchFamily="18" charset="0"/>
              </a:rPr>
              <a:t>Durum Analizi: GZFT</a:t>
            </a:r>
          </a:p>
        </p:txBody>
      </p:sp>
      <p:sp>
        <p:nvSpPr>
          <p:cNvPr id="9" name="Altbilgi Yer Tutucusu 6"/>
          <p:cNvSpPr>
            <a:spLocks noGrp="1"/>
          </p:cNvSpPr>
          <p:nvPr>
            <p:ph type="ftr" sz="quarter" idx="11"/>
          </p:nvPr>
        </p:nvSpPr>
        <p:spPr>
          <a:xfrm>
            <a:off x="4038600" y="6356350"/>
            <a:ext cx="4114800" cy="365125"/>
          </a:xfrm>
        </p:spPr>
        <p:txBody>
          <a:bodyPr/>
          <a:lstStyle/>
          <a:p>
            <a:r>
              <a:rPr lang="tr-TR" sz="1400" i="1" dirty="0" smtClean="0">
                <a:solidFill>
                  <a:schemeClr val="tx1"/>
                </a:solidFill>
                <a:latin typeface="Times New Roman" panose="02020603050405020304" pitchFamily="18" charset="0"/>
                <a:cs typeface="Times New Roman" panose="02020603050405020304" pitchFamily="18" charset="0"/>
              </a:rPr>
              <a:t>Fırat Üniversitesi Kongre Merkezi  - 18.10.2021</a:t>
            </a:r>
            <a:endParaRPr lang="tr-TR" sz="1400" i="1" dirty="0">
              <a:solidFill>
                <a:schemeClr val="tx1"/>
              </a:solidFill>
              <a:latin typeface="Times New Roman" panose="02020603050405020304" pitchFamily="18" charset="0"/>
              <a:cs typeface="Times New Roman" panose="02020603050405020304" pitchFamily="18" charset="0"/>
            </a:endParaRPr>
          </a:p>
        </p:txBody>
      </p:sp>
      <p:sp>
        <p:nvSpPr>
          <p:cNvPr id="10" name="Slayt Numarası Yer Tutucusu 7"/>
          <p:cNvSpPr>
            <a:spLocks noGrp="1"/>
          </p:cNvSpPr>
          <p:nvPr>
            <p:ph type="sldNum" sz="quarter" idx="12"/>
          </p:nvPr>
        </p:nvSpPr>
        <p:spPr>
          <a:xfrm>
            <a:off x="9254468" y="6320526"/>
            <a:ext cx="2743200" cy="365125"/>
          </a:xfrm>
        </p:spPr>
        <p:txBody>
          <a:bodyPr/>
          <a:lstStyle/>
          <a:p>
            <a:r>
              <a:rPr lang="tr-TR" sz="2000" dirty="0" smtClean="0">
                <a:solidFill>
                  <a:schemeClr val="bg1"/>
                </a:solidFill>
                <a:latin typeface="Georgia" panose="02040502050405020303" pitchFamily="18" charset="0"/>
              </a:rPr>
              <a:t>9</a:t>
            </a:r>
            <a:endParaRPr lang="tr-TR"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15087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1374</Words>
  <Application>Microsoft Office PowerPoint</Application>
  <PresentationFormat>Geniş ekran</PresentationFormat>
  <Paragraphs>252</Paragraphs>
  <Slides>33</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33</vt:i4>
      </vt:variant>
    </vt:vector>
  </HeadingPairs>
  <TitlesOfParts>
    <vt:vector size="43" baseType="lpstr">
      <vt:lpstr>ＭＳ Ｐゴシック</vt:lpstr>
      <vt:lpstr>Arial</vt:lpstr>
      <vt:lpstr>Calibri</vt:lpstr>
      <vt:lpstr>Calibri Light</vt:lpstr>
      <vt:lpstr>Century Gothic</vt:lpstr>
      <vt:lpstr>Georgia</vt:lpstr>
      <vt:lpstr>Times New Roman</vt:lpstr>
      <vt:lpstr>Wingdings</vt:lpstr>
      <vt:lpstr>Wingdings 3</vt:lpstr>
      <vt:lpstr>Office Teması</vt:lpstr>
      <vt:lpstr>Fırat Üniversitesi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Fırat Üniversitesi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FIRAT ÜNİVERSİTESİ</dc:title>
  <dc:creator>Microsoft Office Kullanıcısı</dc:creator>
  <cp:lastModifiedBy>admin</cp:lastModifiedBy>
  <cp:revision>32</cp:revision>
  <cp:lastPrinted>2020-09-14T12:42:33Z</cp:lastPrinted>
  <dcterms:created xsi:type="dcterms:W3CDTF">2020-09-14T11:55:44Z</dcterms:created>
  <dcterms:modified xsi:type="dcterms:W3CDTF">2025-05-20T10:06:41Z</dcterms:modified>
</cp:coreProperties>
</file>